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handoutMasterIdLst>
    <p:handoutMasterId r:id="rId14"/>
  </p:handoutMasterIdLst>
  <p:sldIdLst>
    <p:sldId id="298" r:id="rId5"/>
    <p:sldId id="299" r:id="rId6"/>
    <p:sldId id="283" r:id="rId7"/>
    <p:sldId id="300" r:id="rId8"/>
    <p:sldId id="297" r:id="rId9"/>
    <p:sldId id="292" r:id="rId10"/>
    <p:sldId id="285" r:id="rId11"/>
    <p:sldId id="29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temkuh Joseph" initials="AJ" lastIdx="1" clrIdx="0">
    <p:extLst>
      <p:ext uri="{19B8F6BF-5375-455C-9EA6-DF929625EA0E}">
        <p15:presenceInfo xmlns:p15="http://schemas.microsoft.com/office/powerpoint/2012/main" userId="e13dcb38e4bc79d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5185" autoAdjust="0"/>
    <p:restoredTop sz="95964" autoAdjust="0"/>
  </p:normalViewPr>
  <p:slideViewPr>
    <p:cSldViewPr snapToGrid="0">
      <p:cViewPr>
        <p:scale>
          <a:sx n="78" d="100"/>
          <a:sy n="78" d="100"/>
        </p:scale>
        <p:origin x="-48" y="992"/>
      </p:cViewPr>
      <p:guideLst/>
    </p:cSldViewPr>
  </p:slideViewPr>
  <p:outlineViewPr>
    <p:cViewPr>
      <p:scale>
        <a:sx n="33" d="100"/>
        <a:sy n="33" d="100"/>
      </p:scale>
      <p:origin x="0" y="-942"/>
    </p:cViewPr>
  </p:outlineViewPr>
  <p:notesTextViewPr>
    <p:cViewPr>
      <p:scale>
        <a:sx n="3" d="2"/>
        <a:sy n="3" d="2"/>
      </p:scale>
      <p:origin x="0" y="0"/>
    </p:cViewPr>
  </p:notesTextViewPr>
  <p:sorterViewPr>
    <p:cViewPr>
      <p:scale>
        <a:sx n="75" d="100"/>
        <a:sy n="75" d="100"/>
      </p:scale>
      <p:origin x="0" y="0"/>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1/30/21</a:t>
            </a:fld>
            <a:endParaRPr lang="en-US"/>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1/30/21</a:t>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a:t>
            </a:fld>
            <a:endParaRPr lang="en-US" noProof="0"/>
          </a:p>
        </p:txBody>
      </p:sp>
    </p:spTree>
    <p:extLst>
      <p:ext uri="{BB962C8B-B14F-4D97-AF65-F5344CB8AC3E}">
        <p14:creationId xmlns:p14="http://schemas.microsoft.com/office/powerpoint/2010/main" val="28659411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Leadership is how an individual mobilizes people and resources to achieve a particular goal by using both skill sets that can be learned and specific attributes that can be nurtured.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may include inspiring, challenge, and encourage others or influence and persuade their followers.  An autocratic leader makes decisions without consulting their team members, while a democratic leader includes the team in the decision-making process. We also have a  ‘Laissez-Faire’ (Leave alone) Leadership approach, where team members are provided with a large degree of freedom on their work and the setting of their deadlines.</a:t>
            </a:r>
          </a:p>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3</a:t>
            </a:fld>
            <a:endParaRPr lang="en-US" noProof="0"/>
          </a:p>
        </p:txBody>
      </p:sp>
    </p:spTree>
    <p:extLst>
      <p:ext uri="{BB962C8B-B14F-4D97-AF65-F5344CB8AC3E}">
        <p14:creationId xmlns:p14="http://schemas.microsoft.com/office/powerpoint/2010/main" val="2110958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Leadership is how an individual mobilizes people and resources to achieve a particular goal by using both skill sets that can be learned and specific attributes that can be nurtured.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may include inspiring, challenge, and encourage others or influence and persuade their followers.  An autocratic leader makes decisions without consulting their team members, while a democratic leader includes the team in the decision-making process. We also have a  ‘Laissez-Faire’ (Leave alone) Leadership approach, where team members are provided with a large degree of freedom on their work and the setting of their deadlines.</a:t>
            </a:r>
          </a:p>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4</a:t>
            </a:fld>
            <a:endParaRPr lang="en-US" noProof="0"/>
          </a:p>
        </p:txBody>
      </p:sp>
    </p:spTree>
    <p:extLst>
      <p:ext uri="{BB962C8B-B14F-4D97-AF65-F5344CB8AC3E}">
        <p14:creationId xmlns:p14="http://schemas.microsoft.com/office/powerpoint/2010/main" val="1588740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8</a:t>
            </a:fld>
            <a:endParaRPr lang="en-US" noProof="0"/>
          </a:p>
        </p:txBody>
      </p:sp>
    </p:spTree>
    <p:extLst>
      <p:ext uri="{BB962C8B-B14F-4D97-AF65-F5344CB8AC3E}">
        <p14:creationId xmlns:p14="http://schemas.microsoft.com/office/powerpoint/2010/main" val="2786415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804025"/>
          </a:xfrm>
          <a:solidFill>
            <a:schemeClr val="bg1">
              <a:lumMod val="85000"/>
            </a:schemeClr>
          </a:solidFill>
        </p:spPr>
        <p:txBody>
          <a:bodyPr tIns="1728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891552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857760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11" name="Text Placeholder 2">
            <a:extLst>
              <a:ext uri="{FF2B5EF4-FFF2-40B4-BE49-F238E27FC236}">
                <a16:creationId xmlns:a16="http://schemas.microsoft.com/office/drawing/2014/main" id="{14B95064-E6BF-43CD-ACBD-6363E8D9BF6A}"/>
              </a:ext>
            </a:extLst>
          </p:cNvPr>
          <p:cNvSpPr>
            <a:spLocks noGrp="1"/>
          </p:cNvSpPr>
          <p:nvPr>
            <p:ph type="body" idx="1"/>
          </p:nvPr>
        </p:nvSpPr>
        <p:spPr>
          <a:xfrm>
            <a:off x="0" y="4114627"/>
            <a:ext cx="5956300" cy="1095056"/>
          </a:xfrm>
          <a:solidFill>
            <a:schemeClr val="tx1">
              <a:alpha val="80000"/>
            </a:schemeClr>
          </a:solidFill>
        </p:spPr>
        <p:txBody>
          <a:bodyPr vert="horz" lIns="252000" tIns="180000" rIns="180000" bIns="180000" rtlCol="0">
            <a:noAutofit/>
          </a:bodyPr>
          <a:lstStyle>
            <a:lvl1pPr marL="0" indent="0" algn="l">
              <a:buNone/>
              <a:defRPr lang="en-US">
                <a:solidFill>
                  <a:schemeClr val="bg1"/>
                </a:solidFill>
              </a:defRPr>
            </a:lvl1pPr>
          </a:lstStyle>
          <a:p>
            <a:pPr marL="266700" lvl="0" indent="-266700"/>
            <a:r>
              <a:rPr lang="en-US" noProof="0"/>
              <a:t>Click to edit Master text styles</a:t>
            </a:r>
          </a:p>
        </p:txBody>
      </p:sp>
    </p:spTree>
    <p:extLst>
      <p:ext uri="{BB962C8B-B14F-4D97-AF65-F5344CB8AC3E}">
        <p14:creationId xmlns:p14="http://schemas.microsoft.com/office/powerpoint/2010/main" val="39825637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008000"/>
            <a:ext cx="11328000" cy="5183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62075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9" name="Content Placeholder 3">
            <a:extLst>
              <a:ext uri="{FF2B5EF4-FFF2-40B4-BE49-F238E27FC236}">
                <a16:creationId xmlns:a16="http://schemas.microsoft.com/office/drawing/2014/main" id="{EE1E0B79-3CC8-4DCF-8AEC-AC43BC9A3048}"/>
              </a:ext>
            </a:extLst>
          </p:cNvPr>
          <p:cNvSpPr>
            <a:spLocks noGrp="1"/>
          </p:cNvSpPr>
          <p:nvPr>
            <p:ph sz="half" idx="2"/>
          </p:nvPr>
        </p:nvSpPr>
        <p:spPr>
          <a:xfrm>
            <a:off x="6311886" y="1007250"/>
            <a:ext cx="5460114" cy="5169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15546508-E26C-46CD-8939-D20E71BF4ED7}"/>
              </a:ext>
            </a:extLst>
          </p:cNvPr>
          <p:cNvSpPr>
            <a:spLocks noGrp="1"/>
          </p:cNvSpPr>
          <p:nvPr>
            <p:ph sz="half" idx="1"/>
          </p:nvPr>
        </p:nvSpPr>
        <p:spPr>
          <a:xfrm>
            <a:off x="431999" y="1007250"/>
            <a:ext cx="5448115" cy="5169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6155533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016231"/>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2" name="Rectangle 11" descr="Accent bar right&#10;">
            <a:extLst>
              <a:ext uri="{FF2B5EF4-FFF2-40B4-BE49-F238E27FC236}">
                <a16:creationId xmlns:a16="http://schemas.microsoft.com/office/drawing/2014/main" id="{3E8A46E0-47C2-4441-B7DD-F621A80F1FC8}"/>
              </a:ext>
              <a:ext uri="{C183D7F6-B498-43B3-948B-1728B52AA6E4}">
                <adec:decorative xmlns:adec="http://schemas.microsoft.com/office/drawing/2017/decorative" val="1"/>
              </a:ext>
            </a:extLst>
          </p:cNvPr>
          <p:cNvSpPr/>
          <p:nvPr userDrawn="1"/>
        </p:nvSpPr>
        <p:spPr>
          <a:xfrm>
            <a:off x="6299887" y="1016231"/>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Text Placeholder 2">
            <a:extLst>
              <a:ext uri="{FF2B5EF4-FFF2-40B4-BE49-F238E27FC236}">
                <a16:creationId xmlns:a16="http://schemas.microsoft.com/office/drawing/2014/main" id="{D902C307-6561-4E11-9899-1F34830AE8AB}"/>
              </a:ext>
            </a:extLst>
          </p:cNvPr>
          <p:cNvSpPr>
            <a:spLocks noGrp="1"/>
          </p:cNvSpPr>
          <p:nvPr>
            <p:ph type="body" idx="1"/>
          </p:nvPr>
        </p:nvSpPr>
        <p:spPr>
          <a:xfrm>
            <a:off x="431800" y="1224128"/>
            <a:ext cx="5448115"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6" name="Text Placeholder 4">
            <a:extLst>
              <a:ext uri="{FF2B5EF4-FFF2-40B4-BE49-F238E27FC236}">
                <a16:creationId xmlns:a16="http://schemas.microsoft.com/office/drawing/2014/main" id="{CD73439B-6B1B-47C5-B2B0-409015FB3398}"/>
              </a:ext>
            </a:extLst>
          </p:cNvPr>
          <p:cNvSpPr>
            <a:spLocks noGrp="1"/>
          </p:cNvSpPr>
          <p:nvPr>
            <p:ph type="body" sz="quarter" idx="3"/>
          </p:nvPr>
        </p:nvSpPr>
        <p:spPr>
          <a:xfrm>
            <a:off x="6312086" y="1224128"/>
            <a:ext cx="5447914"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5">
            <a:extLst>
              <a:ext uri="{FF2B5EF4-FFF2-40B4-BE49-F238E27FC236}">
                <a16:creationId xmlns:a16="http://schemas.microsoft.com/office/drawing/2014/main" id="{12AC6878-44C6-4445-A225-70C0DC482EDF}"/>
              </a:ext>
            </a:extLst>
          </p:cNvPr>
          <p:cNvSpPr>
            <a:spLocks noGrp="1"/>
          </p:cNvSpPr>
          <p:nvPr>
            <p:ph sz="quarter" idx="4"/>
          </p:nvPr>
        </p:nvSpPr>
        <p:spPr>
          <a:xfrm>
            <a:off x="6299886" y="1955731"/>
            <a:ext cx="5447914" cy="423393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8" name="Content Placeholder 3">
            <a:extLst>
              <a:ext uri="{FF2B5EF4-FFF2-40B4-BE49-F238E27FC236}">
                <a16:creationId xmlns:a16="http://schemas.microsoft.com/office/drawing/2014/main" id="{6D675DA8-374F-4915-973A-53612A41FFC1}"/>
              </a:ext>
            </a:extLst>
          </p:cNvPr>
          <p:cNvSpPr>
            <a:spLocks noGrp="1"/>
          </p:cNvSpPr>
          <p:nvPr>
            <p:ph sz="half" idx="2"/>
          </p:nvPr>
        </p:nvSpPr>
        <p:spPr>
          <a:xfrm>
            <a:off x="431800" y="1943031"/>
            <a:ext cx="5447914" cy="424663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253150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Content Placeholder 2">
            <a:extLst>
              <a:ext uri="{FF2B5EF4-FFF2-40B4-BE49-F238E27FC236}">
                <a16:creationId xmlns:a16="http://schemas.microsoft.com/office/drawing/2014/main" id="{85B68CA9-AC4C-4D15-9BA1-A9F1AC5606DA}"/>
              </a:ext>
            </a:extLst>
          </p:cNvPr>
          <p:cNvSpPr>
            <a:spLocks noGrp="1"/>
          </p:cNvSpPr>
          <p:nvPr>
            <p:ph idx="1"/>
          </p:nvPr>
        </p:nvSpPr>
        <p:spPr>
          <a:xfrm>
            <a:off x="4788816" y="432001"/>
            <a:ext cx="6971184" cy="5429050"/>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3">
            <a:extLst>
              <a:ext uri="{FF2B5EF4-FFF2-40B4-BE49-F238E27FC236}">
                <a16:creationId xmlns:a16="http://schemas.microsoft.com/office/drawing/2014/main" id="{29B24D8A-D8A5-4F57-A260-A4CF75FCB3BD}"/>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8014327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9" name="Text Placeholder 3">
            <a:extLst>
              <a:ext uri="{FF2B5EF4-FFF2-40B4-BE49-F238E27FC236}">
                <a16:creationId xmlns:a16="http://schemas.microsoft.com/office/drawing/2014/main" id="{3E50A411-2E68-4F4D-B4BC-62E87C633658}"/>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0" name="Picture Placeholder 2">
            <a:extLst>
              <a:ext uri="{FF2B5EF4-FFF2-40B4-BE49-F238E27FC236}">
                <a16:creationId xmlns:a16="http://schemas.microsoft.com/office/drawing/2014/main" id="{2FBF39A8-0BD5-48FD-9993-F595D4F727C1}"/>
              </a:ext>
            </a:extLst>
          </p:cNvPr>
          <p:cNvSpPr>
            <a:spLocks noGrp="1"/>
          </p:cNvSpPr>
          <p:nvPr>
            <p:ph type="pic" idx="1"/>
          </p:nvPr>
        </p:nvSpPr>
        <p:spPr>
          <a:xfrm>
            <a:off x="4788816" y="432001"/>
            <a:ext cx="6971184" cy="54290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2040633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235700" y="2204792"/>
            <a:ext cx="5956300" cy="1944000"/>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6235700" y="4148860"/>
            <a:ext cx="5956300" cy="1100565"/>
          </a:xfrm>
          <a:solidFill>
            <a:schemeClr val="tx1">
              <a:alpha val="80000"/>
            </a:schemeClr>
          </a:solidFill>
        </p:spPr>
        <p:txBody>
          <a:bodyPr lIns="180000" tIns="180000" rIns="252000" bIns="180000"/>
          <a:lstStyle>
            <a:lvl1pPr marL="0" indent="0" algn="r">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524778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4371590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853CF994-8B2C-443F-B695-7378DD360DAA}"/>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1397670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
        <p:nvSpPr>
          <p:cNvPr id="6" name="Text Placeholder 5">
            <a:extLst>
              <a:ext uri="{FF2B5EF4-FFF2-40B4-BE49-F238E27FC236}">
                <a16:creationId xmlns:a16="http://schemas.microsoft.com/office/drawing/2014/main" id="{0DB3A426-6D4A-4D91-ACD6-A2C25BAE44E3}"/>
              </a:ext>
            </a:extLst>
          </p:cNvPr>
          <p:cNvSpPr>
            <a:spLocks noGrp="1"/>
          </p:cNvSpPr>
          <p:nvPr>
            <p:ph type="body" sz="quarter" idx="14"/>
          </p:nvPr>
        </p:nvSpPr>
        <p:spPr>
          <a:xfrm>
            <a:off x="1664370" y="2033588"/>
            <a:ext cx="8863262" cy="2790825"/>
          </a:xfrm>
        </p:spPr>
        <p:txBody>
          <a:bodyPr anchor="ctr"/>
          <a:lstStyle>
            <a:lvl1pPr marL="0" indent="0" algn="ctr">
              <a:buNone/>
              <a:defRPr sz="6000"/>
            </a:lvl1pPr>
            <a:lvl2pPr marL="266700" indent="0">
              <a:buNone/>
              <a:defRPr/>
            </a:lvl2pPr>
          </a:lstStyle>
          <a:p>
            <a:pPr lvl="0"/>
            <a:r>
              <a:rPr lang="en-US" noProof="0"/>
              <a:t>Click to edit Master text styles</a:t>
            </a:r>
          </a:p>
        </p:txBody>
      </p:sp>
    </p:spTree>
    <p:extLst>
      <p:ext uri="{BB962C8B-B14F-4D97-AF65-F5344CB8AC3E}">
        <p14:creationId xmlns:p14="http://schemas.microsoft.com/office/powerpoint/2010/main" val="28772436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900433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er Slide 2">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2411412"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0" y="4110760"/>
            <a:ext cx="5956300" cy="1100565"/>
          </a:xfrm>
          <a:solidFill>
            <a:schemeClr val="tx1">
              <a:alpha val="80000"/>
            </a:schemeClr>
          </a:solidFill>
        </p:spPr>
        <p:txBody>
          <a:bodyPr lIns="252000" tIns="180000" rIns="180000" bIns="180000"/>
          <a:lstStyle>
            <a:lvl1pPr marL="0" indent="0" algn="l">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282858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Image Layout 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09600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7111800" y="3802899"/>
            <a:ext cx="4648200" cy="985000"/>
          </a:xfrm>
          <a:solidFill>
            <a:schemeClr val="bg1"/>
          </a:solidFill>
        </p:spPr>
        <p:txBody>
          <a:bodyPr lIns="180000" tIns="180000" rIns="180000" bIns="180000"/>
          <a:lstStyle>
            <a:lvl1pPr algn="r">
              <a:defRPr sz="6000" b="1" spc="-300">
                <a:solidFill>
                  <a:schemeClr val="tx1">
                    <a:lumMod val="75000"/>
                    <a:lumOff val="25000"/>
                  </a:schemeClr>
                </a:solidFill>
              </a:defRPr>
            </a:lvl1pPr>
          </a:lstStyle>
          <a:p>
            <a:r>
              <a:rPr lang="en-US" noProof="0"/>
              <a:t>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7111800" y="4787900"/>
            <a:ext cx="4648200" cy="1162800"/>
          </a:xfrm>
          <a:solidFill>
            <a:schemeClr val="tx1">
              <a:alpha val="80000"/>
            </a:schemeClr>
          </a:solidFill>
        </p:spPr>
        <p:txBody>
          <a:bodyPr lIns="180000" tIns="180000" rIns="180000" bIns="180000"/>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2668686"/>
            <a:ext cx="5472000" cy="2999426"/>
          </a:xfrm>
        </p:spPr>
        <p:txBody>
          <a:bodyPr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1508F53F-6AA2-4060-904A-BC90211DC043}"/>
              </a:ext>
            </a:extLst>
          </p:cNvPr>
          <p:cNvSpPr/>
          <p:nvPr userDrawn="1"/>
        </p:nvSpPr>
        <p:spPr>
          <a:xfrm>
            <a:off x="9348588" y="3700775"/>
            <a:ext cx="2411412" cy="1148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Image Layout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5118100" y="1869795"/>
            <a:ext cx="6641900" cy="1124345"/>
          </a:xfrm>
          <a:solidFill>
            <a:schemeClr val="bg1">
              <a:lumMod val="95000"/>
            </a:schemeClr>
          </a:solidFill>
        </p:spPr>
        <p:txBody>
          <a:bodyPr lIns="180000" tIns="180000" rIns="180000" bIns="180000"/>
          <a:lstStyle>
            <a:lvl1pPr algn="l">
              <a:defRPr sz="6000" b="1" spc="-300">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5118334" y="2994141"/>
            <a:ext cx="6641626" cy="590155"/>
          </a:xfrm>
          <a:solidFill>
            <a:schemeClr val="tx1">
              <a:alpha val="80000"/>
            </a:schemeClr>
          </a:solidFill>
        </p:spPr>
        <p:txBody>
          <a:bodyPr lIns="180000" tIns="180000" rIns="180000" bIns="180000"/>
          <a:lstStyle>
            <a:lvl1pPr marL="0" indent="0" algn="l">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288000" y="3763648"/>
            <a:ext cx="5472000" cy="2428351"/>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FA5285E0-8F27-49C4-AADF-92A3B72D41FD}"/>
              </a:ext>
            </a:extLst>
          </p:cNvPr>
          <p:cNvSpPr/>
          <p:nvPr userDrawn="1"/>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38438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2307689"/>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815037"/>
            <a:ext cx="5472000" cy="33769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2308214"/>
            <a:ext cx="5472000" cy="358775"/>
          </a:xfrm>
        </p:spPr>
        <p:txBody>
          <a:bodyPr/>
          <a:lstStyle>
            <a:lvl1pPr marL="0" indent="0">
              <a:buNone/>
              <a:defRPr sz="2400" b="1"/>
            </a:lvl1pPr>
          </a:lstStyle>
          <a:p>
            <a:pPr lvl="0"/>
            <a:r>
              <a:rPr lang="en-US" noProof="0"/>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812214"/>
            <a:ext cx="5472113" cy="3379036"/>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0" name="Rectangle 9" descr="Accent block left">
            <a:extLst>
              <a:ext uri="{FF2B5EF4-FFF2-40B4-BE49-F238E27FC236}">
                <a16:creationId xmlns:a16="http://schemas.microsoft.com/office/drawing/2014/main" id="{BBC0CAF5-0DE6-4BEA-824E-124A54A76AC6}"/>
              </a:ext>
              <a:ext uri="{C183D7F6-B498-43B3-948B-1728B52AA6E4}">
                <adec:decorative xmlns:adec="http://schemas.microsoft.com/office/drawing/2017/decorative" val="1"/>
              </a:ext>
            </a:extLst>
          </p:cNvPr>
          <p:cNvSpPr/>
          <p:nvPr userDrawn="1"/>
        </p:nvSpPr>
        <p:spPr>
          <a:xfrm>
            <a:off x="431800" y="2100317"/>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1" name="Rectangle 10" descr="Accent bar right&#10;">
            <a:extLst>
              <a:ext uri="{FF2B5EF4-FFF2-40B4-BE49-F238E27FC236}">
                <a16:creationId xmlns:a16="http://schemas.microsoft.com/office/drawing/2014/main" id="{ED008080-B2F5-441A-8B15-30AE86BBF943}"/>
              </a:ext>
              <a:ext uri="{C183D7F6-B498-43B3-948B-1728B52AA6E4}">
                <adec:decorative xmlns:adec="http://schemas.microsoft.com/office/drawing/2017/decorative" val="1"/>
              </a:ext>
            </a:extLst>
          </p:cNvPr>
          <p:cNvSpPr/>
          <p:nvPr userDrawn="1"/>
        </p:nvSpPr>
        <p:spPr>
          <a:xfrm>
            <a:off x="6299887" y="2100317"/>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12192000" cy="6371350"/>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6096000" y="5359400"/>
            <a:ext cx="5664000" cy="565899"/>
          </a:xfrm>
          <a:solidFill>
            <a:schemeClr val="tx1"/>
          </a:solidFill>
        </p:spPr>
        <p:txBody>
          <a:bodyPr lIns="180000" tIns="180000" rIns="180000" bIns="180000" anchor="ctr"/>
          <a:lstStyle>
            <a:lvl1pPr marL="0" indent="0" algn="r">
              <a:buNone/>
              <a:defRPr>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5" name="Title 4">
            <a:extLst>
              <a:ext uri="{FF2B5EF4-FFF2-40B4-BE49-F238E27FC236}">
                <a16:creationId xmlns:a16="http://schemas.microsoft.com/office/drawing/2014/main" id="{7F8E7C83-06D7-4C5B-85B7-0E5713B4FAB3}"/>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102" cy="6804025"/>
          </a:xfrm>
          <a:solidFill>
            <a:schemeClr val="bg1">
              <a:lumMod val="85000"/>
            </a:schemeClr>
          </a:solidFill>
        </p:spPr>
        <p:txBody>
          <a:bodyPr tIns="0"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8458200" y="2798354"/>
            <a:ext cx="3733800" cy="1013684"/>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Thank You</a:t>
            </a:r>
          </a:p>
        </p:txBody>
      </p:sp>
      <p:sp>
        <p:nvSpPr>
          <p:cNvPr id="9" name="Text Placeholder 5">
            <a:extLst>
              <a:ext uri="{FF2B5EF4-FFF2-40B4-BE49-F238E27FC236}">
                <a16:creationId xmlns:a16="http://schemas.microsoft.com/office/drawing/2014/main" id="{52FA7FC9-E40E-4144-84E4-34E3722E9A6D}"/>
              </a:ext>
            </a:extLst>
          </p:cNvPr>
          <p:cNvSpPr>
            <a:spLocks noGrp="1"/>
          </p:cNvSpPr>
          <p:nvPr>
            <p:ph type="body" sz="quarter" idx="15" hasCustomPrompt="1"/>
          </p:nvPr>
        </p:nvSpPr>
        <p:spPr>
          <a:xfrm>
            <a:off x="8458200" y="3957705"/>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10" name="Text Placeholder 6">
            <a:extLst>
              <a:ext uri="{FF2B5EF4-FFF2-40B4-BE49-F238E27FC236}">
                <a16:creationId xmlns:a16="http://schemas.microsoft.com/office/drawing/2014/main" id="{97289182-4FE6-4A18-9775-4588D5801CF6}"/>
              </a:ext>
            </a:extLst>
          </p:cNvPr>
          <p:cNvSpPr>
            <a:spLocks noGrp="1"/>
          </p:cNvSpPr>
          <p:nvPr>
            <p:ph type="body" sz="quarter" idx="16" hasCustomPrompt="1"/>
          </p:nvPr>
        </p:nvSpPr>
        <p:spPr>
          <a:xfrm>
            <a:off x="8458200" y="4306722"/>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11" name="Text Placeholder 7">
            <a:extLst>
              <a:ext uri="{FF2B5EF4-FFF2-40B4-BE49-F238E27FC236}">
                <a16:creationId xmlns:a16="http://schemas.microsoft.com/office/drawing/2014/main" id="{BD4E94C7-6CAF-4FEE-9E02-D3D3A2AC5EAF}"/>
              </a:ext>
            </a:extLst>
          </p:cNvPr>
          <p:cNvSpPr>
            <a:spLocks noGrp="1"/>
          </p:cNvSpPr>
          <p:nvPr>
            <p:ph type="body" sz="quarter" idx="17" hasCustomPrompt="1"/>
          </p:nvPr>
        </p:nvSpPr>
        <p:spPr>
          <a:xfrm>
            <a:off x="8458200" y="4655739"/>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2" name="Text Placeholder 8">
            <a:extLst>
              <a:ext uri="{FF2B5EF4-FFF2-40B4-BE49-F238E27FC236}">
                <a16:creationId xmlns:a16="http://schemas.microsoft.com/office/drawing/2014/main" id="{0DE421A3-3C59-48FC-BC3B-007ADFBEB4FE}"/>
              </a:ext>
            </a:extLst>
          </p:cNvPr>
          <p:cNvSpPr>
            <a:spLocks noGrp="1"/>
          </p:cNvSpPr>
          <p:nvPr>
            <p:ph type="body" sz="quarter" idx="18" hasCustomPrompt="1"/>
          </p:nvPr>
        </p:nvSpPr>
        <p:spPr>
          <a:xfrm>
            <a:off x="8458200" y="5004756"/>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8458200" y="2685912"/>
            <a:ext cx="3733800"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222FB6A7-1E80-487C-93E6-DCAA8751EF21}"/>
              </a:ext>
            </a:extLst>
          </p:cNvPr>
          <p:cNvSpPr>
            <a:spLocks noGrp="1"/>
          </p:cNvSpPr>
          <p:nvPr>
            <p:ph type="sldNum" sz="quarter" idx="20"/>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049663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EB0D177-9AA4-42F4-9CD7-CD206217CA6D}"/>
              </a:ext>
            </a:extLst>
          </p:cNvPr>
          <p:cNvSpPr/>
          <p:nvPr userDrawn="1"/>
        </p:nvSpPr>
        <p:spPr>
          <a:xfrm>
            <a:off x="9780101" y="6371351"/>
            <a:ext cx="1979897" cy="4319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27">
            <a:extLst>
              <a:ext uri="{FF2B5EF4-FFF2-40B4-BE49-F238E27FC236}">
                <a16:creationId xmlns:a16="http://schemas.microsoft.com/office/drawing/2014/main" id="{C825DB53-D610-4A40-AFDC-EBC47DB613CE}"/>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id="{C2B9A6A4-83D0-40B1-8B15-964C84BF0705}"/>
              </a:ext>
            </a:extLst>
          </p:cNvPr>
          <p:cNvSpPr/>
          <p:nvPr userDrawn="1"/>
        </p:nvSpPr>
        <p:spPr>
          <a:xfrm>
            <a:off x="0" y="6371351"/>
            <a:ext cx="9780102" cy="432000"/>
          </a:xfrm>
          <a:custGeom>
            <a:avLst/>
            <a:gdLst>
              <a:gd name="connsiteX0" fmla="*/ 0 w 9780102"/>
              <a:gd name="connsiteY0" fmla="*/ 0 h 432000"/>
              <a:gd name="connsiteX1" fmla="*/ 9780102 w 9780102"/>
              <a:gd name="connsiteY1" fmla="*/ 0 h 432000"/>
              <a:gd name="connsiteX2" fmla="*/ 9780102 w 9780102"/>
              <a:gd name="connsiteY2" fmla="*/ 432000 h 432000"/>
              <a:gd name="connsiteX3" fmla="*/ 0 w 9780102"/>
              <a:gd name="connsiteY3" fmla="*/ 432000 h 432000"/>
            </a:gdLst>
            <a:ahLst/>
            <a:cxnLst>
              <a:cxn ang="0">
                <a:pos x="connsiteX0" y="connsiteY0"/>
              </a:cxn>
              <a:cxn ang="0">
                <a:pos x="connsiteX1" y="connsiteY1"/>
              </a:cxn>
              <a:cxn ang="0">
                <a:pos x="connsiteX2" y="connsiteY2"/>
              </a:cxn>
              <a:cxn ang="0">
                <a:pos x="connsiteX3" y="connsiteY3"/>
              </a:cxn>
            </a:cxnLst>
            <a:rect l="l" t="t" r="r" b="b"/>
            <a:pathLst>
              <a:path w="9780102" h="432000">
                <a:moveTo>
                  <a:pt x="0" y="0"/>
                </a:moveTo>
                <a:lnTo>
                  <a:pt x="9780102" y="0"/>
                </a:lnTo>
                <a:lnTo>
                  <a:pt x="9780102" y="432000"/>
                </a:lnTo>
                <a:lnTo>
                  <a:pt x="0" y="4320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439820"/>
            <a:ext cx="5664000" cy="29506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60000" y="6371351"/>
            <a:ext cx="432000" cy="432000"/>
          </a:xfrm>
          <a:prstGeom prst="rect">
            <a:avLst/>
          </a:prstGeom>
          <a:solidFill>
            <a:schemeClr val="tx1">
              <a:lumMod val="75000"/>
              <a:lumOff val="25000"/>
            </a:schemeClr>
          </a:solidFill>
        </p:spPr>
        <p:txBody>
          <a:bodyPr vert="horz" lIns="0" tIns="0" rIns="0" bIns="0" rtlCol="0" anchor="ctr"/>
          <a:lstStyle>
            <a:lvl1pPr algn="ctr">
              <a:defRPr sz="1200">
                <a:solidFill>
                  <a:schemeClr val="bg1"/>
                </a:solidFill>
                <a:latin typeface="+mj-lt"/>
              </a:defRPr>
            </a:lvl1pPr>
          </a:lstStyle>
          <a:p>
            <a:fld id="{19B51A1E-902D-48AF-9020-955120F399B6}" type="slidenum">
              <a:rPr lang="en-US" noProof="0" smtClean="0"/>
              <a:pPr/>
              <a:t>‹#›</a:t>
            </a:fld>
            <a:endParaRPr lang="en-US" noProof="0" dirty="0"/>
          </a:p>
        </p:txBody>
      </p:sp>
      <p:sp>
        <p:nvSpPr>
          <p:cNvPr id="4" name="TextBox 3">
            <a:extLst>
              <a:ext uri="{FF2B5EF4-FFF2-40B4-BE49-F238E27FC236}">
                <a16:creationId xmlns:a16="http://schemas.microsoft.com/office/drawing/2014/main" id="{34FDC6F9-37F9-4E25-AECA-D307B8421C73}"/>
              </a:ext>
            </a:extLst>
          </p:cNvPr>
          <p:cNvSpPr txBox="1"/>
          <p:nvPr userDrawn="1"/>
        </p:nvSpPr>
        <p:spPr>
          <a:xfrm>
            <a:off x="10243100" y="6422491"/>
            <a:ext cx="1053900" cy="380860"/>
          </a:xfrm>
          <a:prstGeom prst="rect">
            <a:avLst/>
          </a:prstGeom>
          <a:noFill/>
        </p:spPr>
        <p:txBody>
          <a:bodyPr wrap="square" tIns="108000" bIns="0" rtlCol="0" anchor="ctr">
            <a:spAutoFit/>
          </a:bodyPr>
          <a:lstStyle/>
          <a:p>
            <a:pPr algn="r">
              <a:lnSpc>
                <a:spcPts val="1000"/>
              </a:lnSpc>
            </a:pPr>
            <a:r>
              <a:rPr lang="en-US" sz="2500" b="1" i="0" spc="-100" baseline="0" noProof="0" dirty="0">
                <a:solidFill>
                  <a:schemeClr val="accent1"/>
                </a:solidFill>
                <a:latin typeface="+mj-lt"/>
              </a:rPr>
              <a:t>TREY</a:t>
            </a:r>
            <a:r>
              <a:rPr lang="en-US" sz="1600" b="1" i="0" spc="-100" baseline="0" noProof="0" dirty="0">
                <a:solidFill>
                  <a:schemeClr val="accent1"/>
                </a:solidFill>
                <a:latin typeface="+mj-lt"/>
              </a:rPr>
              <a:t> </a:t>
            </a:r>
            <a:br>
              <a:rPr lang="en-US" sz="1600" b="1" i="0" spc="-100" baseline="0" noProof="0" dirty="0">
                <a:solidFill>
                  <a:schemeClr val="accent1"/>
                </a:solidFill>
                <a:latin typeface="+mj-lt"/>
              </a:rPr>
            </a:br>
            <a:r>
              <a:rPr lang="en-US" sz="1200" b="0" i="0" spc="140" baseline="0" noProof="0" dirty="0">
                <a:solidFill>
                  <a:schemeClr val="tx1">
                    <a:lumMod val="75000"/>
                    <a:lumOff val="25000"/>
                  </a:schemeClr>
                </a:solidFill>
                <a:latin typeface="+mj-lt"/>
              </a:rPr>
              <a:t>research</a:t>
            </a:r>
          </a:p>
        </p:txBody>
      </p:sp>
      <p:sp>
        <p:nvSpPr>
          <p:cNvPr id="9" name="Rectangle 8">
            <a:extLst>
              <a:ext uri="{FF2B5EF4-FFF2-40B4-BE49-F238E27FC236}">
                <a16:creationId xmlns:a16="http://schemas.microsoft.com/office/drawing/2014/main" id="{4BC39664-EB8B-4A32-915A-D4308F79277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28">
            <a:extLst>
              <a:ext uri="{FF2B5EF4-FFF2-40B4-BE49-F238E27FC236}">
                <a16:creationId xmlns:a16="http://schemas.microsoft.com/office/drawing/2014/main" id="{9B49670D-8F18-44A8-B217-67B412095C0D}"/>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030FA059-EC32-4FFF-9673-48849B2FA43A}"/>
              </a:ext>
            </a:extLst>
          </p:cNvPr>
          <p:cNvCxnSpPr>
            <a:cxnSpLocks/>
          </p:cNvCxnSpPr>
          <p:nvPr userDrawn="1"/>
        </p:nvCxnSpPr>
        <p:spPr>
          <a:xfrm flipH="1">
            <a:off x="1" y="6371351"/>
            <a:ext cx="1219199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6" r:id="rId5"/>
    <p:sldLayoutId id="2147483659" r:id="rId6"/>
    <p:sldLayoutId id="2147483660" r:id="rId7"/>
    <p:sldLayoutId id="2147483664" r:id="rId8"/>
    <p:sldLayoutId id="2147483650" r:id="rId9"/>
    <p:sldLayoutId id="2147483652" r:id="rId10"/>
    <p:sldLayoutId id="2147483656" r:id="rId11"/>
    <p:sldLayoutId id="2147483657" r:id="rId12"/>
    <p:sldLayoutId id="2147483667" r:id="rId13"/>
    <p:sldLayoutId id="2147483668" r:id="rId14"/>
    <p:sldLayoutId id="2147483669" r:id="rId15"/>
    <p:sldLayoutId id="2147483670" r:id="rId16"/>
    <p:sldLayoutId id="2147483671" r:id="rId17"/>
    <p:sldLayoutId id="2147483673" r:id="rId18"/>
    <p:sldLayoutId id="2147483674" r:id="rId19"/>
    <p:sldLayoutId id="2147483654" r:id="rId20"/>
    <p:sldLayoutId id="2147483655" r:id="rId21"/>
    <p:sldLayoutId id="2147483675" r:id="rId22"/>
    <p:sldLayoutId id="2147483672" r:id="rId23"/>
  </p:sldLayoutIdLst>
  <p:hf hdr="0" dt="0"/>
  <p:txStyles>
    <p:title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8.xml"/><Relationship Id="rId5" Type="http://schemas.openxmlformats.org/officeDocument/2006/relationships/image" Target="../media/image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E95311-AF01-D543-8828-3E2D7D4EBE23}"/>
              </a:ext>
            </a:extLst>
          </p:cNvPr>
          <p:cNvSpPr/>
          <p:nvPr/>
        </p:nvSpPr>
        <p:spPr>
          <a:xfrm>
            <a:off x="9765036" y="0"/>
            <a:ext cx="2536502" cy="27407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12" name="Picture Placeholder 11" descr="Hands coming together in circle">
            <a:extLst>
              <a:ext uri="{FF2B5EF4-FFF2-40B4-BE49-F238E27FC236}">
                <a16:creationId xmlns:a16="http://schemas.microsoft.com/office/drawing/2014/main" id="{AA8A1CBA-9BB5-2246-9F4B-98EAD7C90158}"/>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1668162" y="2811053"/>
            <a:ext cx="10523838" cy="1261295"/>
          </a:xfrm>
        </p:spPr>
        <p:txBody>
          <a:bodyPr/>
          <a:lstStyle/>
          <a:p>
            <a:pPr algn="l"/>
            <a:r>
              <a:rPr lang="en-US" b="0" dirty="0">
                <a:solidFill>
                  <a:srgbClr val="0070C0"/>
                </a:solidFill>
                <a:latin typeface="Berlin Sans FB" panose="020E0602020502020306" pitchFamily="34" charset="77"/>
              </a:rPr>
              <a:t>Aviation  Accidents Statistics</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668162" y="4061039"/>
            <a:ext cx="8112426" cy="580921"/>
          </a:xfrm>
        </p:spPr>
        <p:txBody>
          <a:bodyPr/>
          <a:lstStyle/>
          <a:p>
            <a:pPr algn="ctr"/>
            <a:r>
              <a:rPr lang="en-US" sz="1600" dirty="0">
                <a:latin typeface="Arial" panose="020B0604020202020204" pitchFamily="34" charset="0"/>
                <a:cs typeface="Arial" panose="020B0604020202020204" pitchFamily="34" charset="0"/>
              </a:rPr>
              <a:t>Contributors: Tyler Brown, Jordan Chatman, Rafael Rodriguez, Joseph Atemkuh</a:t>
            </a:r>
          </a:p>
        </p:txBody>
      </p:sp>
      <p:pic>
        <p:nvPicPr>
          <p:cNvPr id="9" name="Picture 8" descr="Logo, icon&#10;&#10;Description automatically generated">
            <a:extLst>
              <a:ext uri="{FF2B5EF4-FFF2-40B4-BE49-F238E27FC236}">
                <a16:creationId xmlns:a16="http://schemas.microsoft.com/office/drawing/2014/main" id="{6A07A24A-FB0D-0E4A-A850-25F1C120AE77}"/>
              </a:ext>
            </a:extLst>
          </p:cNvPr>
          <p:cNvPicPr>
            <a:picLocks noChangeAspect="1"/>
          </p:cNvPicPr>
          <p:nvPr/>
        </p:nvPicPr>
        <p:blipFill>
          <a:blip r:embed="rId3"/>
          <a:stretch>
            <a:fillRect/>
          </a:stretch>
        </p:blipFill>
        <p:spPr>
          <a:xfrm>
            <a:off x="9900842" y="320075"/>
            <a:ext cx="2170903" cy="2170903"/>
          </a:xfrm>
          <a:prstGeom prst="rect">
            <a:avLst/>
          </a:prstGeom>
        </p:spPr>
      </p:pic>
    </p:spTree>
    <p:extLst>
      <p:ext uri="{BB962C8B-B14F-4D97-AF65-F5344CB8AC3E}">
        <p14:creationId xmlns:p14="http://schemas.microsoft.com/office/powerpoint/2010/main" val="398992327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Placeholder 11" descr="conference room">
            <a:extLst>
              <a:ext uri="{FF2B5EF4-FFF2-40B4-BE49-F238E27FC236}">
                <a16:creationId xmlns:a16="http://schemas.microsoft.com/office/drawing/2014/main" id="{47D84CE6-660A-824F-A6CC-33D106F46FFD}"/>
              </a:ext>
            </a:extLst>
          </p:cNvPr>
          <p:cNvPicPr>
            <a:picLocks noChangeAspect="1"/>
          </p:cNvPicPr>
          <p:nvPr/>
        </p:nvPicPr>
        <p:blipFill>
          <a:blip r:embed="rId3" cstate="screen">
            <a:extLst>
              <a:ext uri="{28A0092B-C50C-407E-A947-70E740481C1C}">
                <a14:useLocalDpi xmlns:a14="http://schemas.microsoft.com/office/drawing/2010/main"/>
              </a:ext>
            </a:extLst>
          </a:blip>
          <a:srcRect t="45" b="45"/>
          <a:stretch>
            <a:fillRect/>
          </a:stretch>
        </p:blipFill>
        <p:spPr>
          <a:xfrm>
            <a:off x="0" y="1"/>
            <a:ext cx="12192000" cy="6371350"/>
          </a:xfrm>
          <a:prstGeom prst="rect">
            <a:avLst/>
          </a:prstGeom>
        </p:spPr>
      </p:pic>
      <p:sp>
        <p:nvSpPr>
          <p:cNvPr id="6" name="Slide Number Placeholder 5">
            <a:extLst>
              <a:ext uri="{FF2B5EF4-FFF2-40B4-BE49-F238E27FC236}">
                <a16:creationId xmlns:a16="http://schemas.microsoft.com/office/drawing/2014/main" id="{01CDAE81-B44A-CB4C-89D8-6CD74DE6EBDB}"/>
              </a:ext>
            </a:extLst>
          </p:cNvPr>
          <p:cNvSpPr>
            <a:spLocks noGrp="1"/>
          </p:cNvSpPr>
          <p:nvPr>
            <p:ph type="sldNum" sz="quarter" idx="12"/>
          </p:nvPr>
        </p:nvSpPr>
        <p:spPr/>
        <p:txBody>
          <a:bodyPr/>
          <a:lstStyle/>
          <a:p>
            <a:fld id="{19B51A1E-902D-48AF-9020-955120F399B6}" type="slidenum">
              <a:rPr lang="en-US" noProof="0" smtClean="0"/>
              <a:pPr/>
              <a:t>2</a:t>
            </a:fld>
            <a:endParaRPr lang="en-US" noProof="0" dirty="0"/>
          </a:p>
        </p:txBody>
      </p:sp>
      <p:grpSp>
        <p:nvGrpSpPr>
          <p:cNvPr id="7" name="Group 6">
            <a:extLst>
              <a:ext uri="{FF2B5EF4-FFF2-40B4-BE49-F238E27FC236}">
                <a16:creationId xmlns:a16="http://schemas.microsoft.com/office/drawing/2014/main" id="{3FF106B9-64F6-B545-A951-8375E9C3C498}"/>
              </a:ext>
            </a:extLst>
          </p:cNvPr>
          <p:cNvGrpSpPr/>
          <p:nvPr/>
        </p:nvGrpSpPr>
        <p:grpSpPr>
          <a:xfrm>
            <a:off x="9786938" y="6375123"/>
            <a:ext cx="1973062" cy="413940"/>
            <a:chOff x="9786938" y="6389411"/>
            <a:chExt cx="1973062" cy="413940"/>
          </a:xfrm>
        </p:grpSpPr>
        <p:sp>
          <p:nvSpPr>
            <p:cNvPr id="8" name="Rectangle 7">
              <a:extLst>
                <a:ext uri="{FF2B5EF4-FFF2-40B4-BE49-F238E27FC236}">
                  <a16:creationId xmlns:a16="http://schemas.microsoft.com/office/drawing/2014/main" id="{70499233-022F-FF4F-B772-7937C0DEF8EC}"/>
                </a:ext>
              </a:extLst>
            </p:cNvPr>
            <p:cNvSpPr/>
            <p:nvPr/>
          </p:nvSpPr>
          <p:spPr>
            <a:xfrm>
              <a:off x="9786938" y="6389411"/>
              <a:ext cx="1973062" cy="413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8426AB5-40E0-0944-B5CC-FAA6297C8D00}"/>
                </a:ext>
              </a:extLst>
            </p:cNvPr>
            <p:cNvSpPr txBox="1"/>
            <p:nvPr/>
          </p:nvSpPr>
          <p:spPr>
            <a:xfrm>
              <a:off x="10199614" y="6403241"/>
              <a:ext cx="1144865" cy="400110"/>
            </a:xfrm>
            <a:prstGeom prst="rect">
              <a:avLst/>
            </a:prstGeom>
            <a:noFill/>
          </p:spPr>
          <p:txBody>
            <a:bodyPr wrap="none" rtlCol="0">
              <a:spAutoFit/>
            </a:bodyPr>
            <a:lstStyle/>
            <a:p>
              <a:r>
                <a:rPr lang="en-US" sz="2000" b="1" dirty="0">
                  <a:solidFill>
                    <a:srgbClr val="0070C0"/>
                  </a:solidFill>
                  <a:latin typeface="Arial Narrow" panose="020B0604020202020204" pitchFamily="34" charset="0"/>
                  <a:cs typeface="Arial Narrow" panose="020B0604020202020204" pitchFamily="34" charset="0"/>
                </a:rPr>
                <a:t>=G6-AIR=</a:t>
              </a:r>
            </a:p>
          </p:txBody>
        </p:sp>
      </p:grpSp>
      <p:graphicFrame>
        <p:nvGraphicFramePr>
          <p:cNvPr id="42" name="Table 42">
            <a:extLst>
              <a:ext uri="{FF2B5EF4-FFF2-40B4-BE49-F238E27FC236}">
                <a16:creationId xmlns:a16="http://schemas.microsoft.com/office/drawing/2014/main" id="{A083633A-34DE-3A43-80D5-E50065C17D2A}"/>
              </a:ext>
            </a:extLst>
          </p:cNvPr>
          <p:cNvGraphicFramePr>
            <a:graphicFrameLocks noGrp="1"/>
          </p:cNvGraphicFramePr>
          <p:nvPr>
            <p:extLst>
              <p:ext uri="{D42A27DB-BD31-4B8C-83A1-F6EECF244321}">
                <p14:modId xmlns:p14="http://schemas.microsoft.com/office/powerpoint/2010/main" val="1261338646"/>
              </p:ext>
            </p:extLst>
          </p:nvPr>
        </p:nvGraphicFramePr>
        <p:xfrm>
          <a:off x="411516" y="679432"/>
          <a:ext cx="7372350" cy="3926912"/>
        </p:xfrm>
        <a:graphic>
          <a:graphicData uri="http://schemas.openxmlformats.org/drawingml/2006/table">
            <a:tbl>
              <a:tblPr firstRow="1" bandRow="1">
                <a:tableStyleId>{6E25E649-3F16-4E02-A733-19D2CDBF48F0}</a:tableStyleId>
              </a:tblPr>
              <a:tblGrid>
                <a:gridCol w="955147">
                  <a:extLst>
                    <a:ext uri="{9D8B030D-6E8A-4147-A177-3AD203B41FA5}">
                      <a16:colId xmlns:a16="http://schemas.microsoft.com/office/drawing/2014/main" val="2561743834"/>
                    </a:ext>
                  </a:extLst>
                </a:gridCol>
                <a:gridCol w="6417203">
                  <a:extLst>
                    <a:ext uri="{9D8B030D-6E8A-4147-A177-3AD203B41FA5}">
                      <a16:colId xmlns:a16="http://schemas.microsoft.com/office/drawing/2014/main" val="1986115249"/>
                    </a:ext>
                  </a:extLst>
                </a:gridCol>
              </a:tblGrid>
              <a:tr h="490864">
                <a:tc>
                  <a:txBody>
                    <a:bodyPr/>
                    <a:lstStyle/>
                    <a:p>
                      <a:pPr algn="ctr"/>
                      <a:r>
                        <a:rPr lang="en-US" sz="2000" u="none" dirty="0">
                          <a:solidFill>
                            <a:schemeClr val="tx1"/>
                          </a:solidFill>
                          <a:latin typeface="Arial" panose="020B0604020202020204" pitchFamily="34" charset="0"/>
                          <a:cs typeface="Arial" panose="020B0604020202020204" pitchFamily="34" charset="0"/>
                        </a:rPr>
                        <a:t>Slide</a:t>
                      </a:r>
                    </a:p>
                  </a:txBody>
                  <a:tcPr>
                    <a:lnL>
                      <a:noFill/>
                    </a:lnL>
                    <a:lnR>
                      <a:noFill/>
                    </a:lnR>
                    <a:lnT w="25400" cmpd="sng">
                      <a:noFill/>
                    </a:lnT>
                    <a:lnB w="25400" cmpd="sng">
                      <a:noFill/>
                    </a:lnB>
                    <a:lnTlToBr w="12700" cmpd="sng">
                      <a:noFill/>
                      <a:prstDash val="solid"/>
                    </a:lnTlToBr>
                    <a:lnBlToTr w="12700" cmpd="sng">
                      <a:noFill/>
                      <a:prstDash val="solid"/>
                    </a:lnBlToTr>
                  </a:tcPr>
                </a:tc>
                <a:tc>
                  <a:txBody>
                    <a:bodyPr/>
                    <a:lstStyle/>
                    <a:p>
                      <a:r>
                        <a:rPr lang="en-US" sz="2000" u="none" dirty="0">
                          <a:solidFill>
                            <a:schemeClr val="tx1"/>
                          </a:solidFill>
                          <a:latin typeface="Arial" panose="020B0604020202020204" pitchFamily="34" charset="0"/>
                          <a:cs typeface="Arial" panose="020B0604020202020204" pitchFamily="34" charset="0"/>
                        </a:rPr>
                        <a:t>Slide Content</a:t>
                      </a:r>
                      <a:endParaRPr lang="en-US" sz="2000" u="none" dirty="0">
                        <a:solidFill>
                          <a:schemeClr val="tx1"/>
                        </a:solidFill>
                        <a:latin typeface="Arial" panose="020B0604020202020204" pitchFamily="34" charset="0"/>
                        <a:ea typeface="Brush Script MT" panose="03060802040406070304" pitchFamily="66" charset="-122"/>
                        <a:cs typeface="Arial" panose="020B0604020202020204" pitchFamily="34" charset="0"/>
                      </a:endParaRPr>
                    </a:p>
                  </a:txBody>
                  <a:tcPr>
                    <a:lnL>
                      <a:noFill/>
                    </a:lnL>
                    <a:lnR>
                      <a:noFill/>
                    </a:lnR>
                    <a:lnT w="254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3507690887"/>
                  </a:ext>
                </a:extLst>
              </a:tr>
              <a:tr h="490864">
                <a:tc>
                  <a:txBody>
                    <a:bodyPr/>
                    <a:lstStyle/>
                    <a:p>
                      <a:pPr algn="ctr"/>
                      <a:r>
                        <a:rPr lang="en-US" sz="1600" u="none" dirty="0">
                          <a:solidFill>
                            <a:schemeClr val="tx1"/>
                          </a:solidFill>
                          <a:latin typeface="Arial" panose="020B0604020202020204" pitchFamily="34" charset="0"/>
                          <a:cs typeface="Arial" panose="020B0604020202020204" pitchFamily="34" charset="0"/>
                        </a:rPr>
                        <a:t>3</a:t>
                      </a:r>
                    </a:p>
                  </a:txBody>
                  <a:tcPr>
                    <a:lnL>
                      <a:noFill/>
                    </a:lnL>
                    <a:lnR>
                      <a:noFill/>
                    </a:lnR>
                    <a:lnT w="25400" cmpd="sng">
                      <a:noFill/>
                    </a:lnT>
                    <a:lnB>
                      <a:noFill/>
                    </a:lnB>
                    <a:lnTlToBr w="12700" cmpd="sng">
                      <a:noFill/>
                      <a:prstDash val="solid"/>
                    </a:lnTlToBr>
                    <a:lnBlToTr w="12700" cmpd="sng">
                      <a:noFill/>
                      <a:prstDash val="solid"/>
                    </a:lnBlToTr>
                  </a:tcPr>
                </a:tc>
                <a:tc>
                  <a:txBody>
                    <a:bodyPr/>
                    <a:lstStyle/>
                    <a:p>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w="25400" cmpd="sng">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020002440"/>
                  </a:ext>
                </a:extLst>
              </a:tr>
              <a:tr h="490864">
                <a:tc>
                  <a:txBody>
                    <a:bodyPr/>
                    <a:lstStyle/>
                    <a:p>
                      <a:pPr algn="ctr"/>
                      <a:r>
                        <a:rPr lang="en-US" sz="1600" u="none" dirty="0">
                          <a:solidFill>
                            <a:schemeClr val="tx1"/>
                          </a:solidFill>
                          <a:latin typeface="Arial" panose="020B0604020202020204" pitchFamily="34" charset="0"/>
                          <a:cs typeface="Arial" panose="020B0604020202020204" pitchFamily="34" charset="0"/>
                        </a:rPr>
                        <a:t>4</a:t>
                      </a:r>
                    </a:p>
                  </a:txBody>
                  <a:tcPr>
                    <a:lnL>
                      <a:noFill/>
                    </a:lnL>
                    <a:lnR>
                      <a:noFill/>
                    </a:lnR>
                    <a:lnT>
                      <a:noFill/>
                    </a:lnT>
                    <a:lnB>
                      <a:noFill/>
                    </a:lnB>
                    <a:lnTlToBr w="12700" cmpd="sng">
                      <a:noFill/>
                      <a:prstDash val="solid"/>
                    </a:lnTlToBr>
                    <a:lnBlToTr w="12700" cmpd="sng">
                      <a:noFill/>
                      <a:prstDash val="solid"/>
                    </a:lnBlToTr>
                  </a:tcPr>
                </a:tc>
                <a:tc>
                  <a:txBody>
                    <a:bodyPr/>
                    <a:lstStyle/>
                    <a:p>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15844239"/>
                  </a:ext>
                </a:extLst>
              </a:tr>
              <a:tr h="490864">
                <a:tc>
                  <a:txBody>
                    <a:bodyPr/>
                    <a:lstStyle/>
                    <a:p>
                      <a:pPr algn="ctr"/>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a:noFill/>
                    </a:lnT>
                    <a:lnB>
                      <a:noFill/>
                    </a:lnB>
                    <a:lnTlToBr w="12700" cmpd="sng">
                      <a:noFill/>
                      <a:prstDash val="solid"/>
                    </a:lnTlToBr>
                    <a:lnBlToTr w="12700" cmpd="sng">
                      <a:noFill/>
                      <a:prstDash val="solid"/>
                    </a:lnBlToTr>
                  </a:tcPr>
                </a:tc>
                <a:tc>
                  <a:txBody>
                    <a:bodyPr/>
                    <a:lstStyle/>
                    <a:p>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355674565"/>
                  </a:ext>
                </a:extLst>
              </a:tr>
              <a:tr h="490864">
                <a:tc>
                  <a:txBody>
                    <a:bodyPr/>
                    <a:lstStyle/>
                    <a:p>
                      <a:pPr algn="ctr"/>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a:noFill/>
                    </a:lnT>
                    <a:lnB>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40686386"/>
                  </a:ext>
                </a:extLst>
              </a:tr>
              <a:tr h="490864">
                <a:tc>
                  <a:txBody>
                    <a:bodyPr/>
                    <a:lstStyle/>
                    <a:p>
                      <a:pPr algn="ctr"/>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a:noFill/>
                    </a:lnT>
                    <a:lnB>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113972578"/>
                  </a:ext>
                </a:extLst>
              </a:tr>
              <a:tr h="490864">
                <a:tc>
                  <a:txBody>
                    <a:bodyPr/>
                    <a:lstStyle/>
                    <a:p>
                      <a:pPr algn="ctr"/>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a:noFill/>
                    </a:lnT>
                    <a:lnB>
                      <a:noFill/>
                    </a:lnB>
                    <a:lnTlToBr w="12700" cmpd="sng">
                      <a:noFill/>
                      <a:prstDash val="solid"/>
                    </a:lnTlToBr>
                    <a:lnBlToTr w="12700" cmpd="sng">
                      <a:noFill/>
                      <a:prstDash val="solid"/>
                    </a:lnBlToTr>
                  </a:tcPr>
                </a:tc>
                <a:tc>
                  <a:txBody>
                    <a:bodyPr/>
                    <a:lstStyle/>
                    <a:p>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513481584"/>
                  </a:ext>
                </a:extLst>
              </a:tr>
              <a:tr h="490864">
                <a:tc>
                  <a:txBody>
                    <a:bodyPr/>
                    <a:lstStyle/>
                    <a:p>
                      <a:pPr algn="ctr"/>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a:noFill/>
                    </a:lnT>
                    <a:lnB w="25400" cmpd="sng">
                      <a:noFill/>
                    </a:lnB>
                    <a:lnTlToBr w="12700" cmpd="sng">
                      <a:noFill/>
                      <a:prstDash val="solid"/>
                    </a:lnTlToBr>
                    <a:lnBlToTr w="12700" cmpd="sng">
                      <a:noFill/>
                      <a:prstDash val="solid"/>
                    </a:lnBlToTr>
                  </a:tcPr>
                </a:tc>
                <a:tc>
                  <a:txBody>
                    <a:bodyPr/>
                    <a:lstStyle/>
                    <a:p>
                      <a:endParaRPr lang="en-US" sz="1600" u="none" dirty="0">
                        <a:solidFill>
                          <a:schemeClr val="tx1"/>
                        </a:solidFill>
                        <a:latin typeface="Arial" panose="020B0604020202020204" pitchFamily="34" charset="0"/>
                        <a:cs typeface="Arial" panose="020B0604020202020204" pitchFamily="34" charset="0"/>
                      </a:endParaRPr>
                    </a:p>
                  </a:txBody>
                  <a:tcPr>
                    <a:lnL>
                      <a:noFill/>
                    </a:lnL>
                    <a:lnR>
                      <a:noFill/>
                    </a:lnR>
                    <a:lnT>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2346756844"/>
                  </a:ext>
                </a:extLst>
              </a:tr>
            </a:tbl>
          </a:graphicData>
        </a:graphic>
      </p:graphicFrame>
      <p:pic>
        <p:nvPicPr>
          <p:cNvPr id="1028" name="Picture 4" descr="Learn content writing and marketing with A Cup of Content">
            <a:extLst>
              <a:ext uri="{FF2B5EF4-FFF2-40B4-BE49-F238E27FC236}">
                <a16:creationId xmlns:a16="http://schemas.microsoft.com/office/drawing/2014/main" id="{19F7A90C-2B6E-B247-952D-19806182C3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7356" t="15180" b="18312"/>
          <a:stretch/>
        </p:blipFill>
        <p:spPr bwMode="auto">
          <a:xfrm>
            <a:off x="8470372" y="4894392"/>
            <a:ext cx="3289628" cy="1323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1050710"/>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3</a:t>
            </a:fld>
            <a:endParaRPr lang="en-US" dirty="0"/>
          </a:p>
        </p:txBody>
      </p:sp>
      <p:sp>
        <p:nvSpPr>
          <p:cNvPr id="25" name="TextBox 24">
            <a:extLst>
              <a:ext uri="{FF2B5EF4-FFF2-40B4-BE49-F238E27FC236}">
                <a16:creationId xmlns:a16="http://schemas.microsoft.com/office/drawing/2014/main" id="{8B49ACB5-4399-114F-AD77-E1EC3F258334}"/>
              </a:ext>
            </a:extLst>
          </p:cNvPr>
          <p:cNvSpPr txBox="1"/>
          <p:nvPr/>
        </p:nvSpPr>
        <p:spPr>
          <a:xfrm>
            <a:off x="5586413" y="3957638"/>
            <a:ext cx="184731" cy="369332"/>
          </a:xfrm>
          <a:prstGeom prst="rect">
            <a:avLst/>
          </a:prstGeom>
          <a:noFill/>
        </p:spPr>
        <p:txBody>
          <a:bodyPr wrap="none" rtlCol="0">
            <a:spAutoFit/>
          </a:bodyPr>
          <a:lstStyle/>
          <a:p>
            <a:endParaRPr lang="en-US" dirty="0"/>
          </a:p>
        </p:txBody>
      </p:sp>
      <p:grpSp>
        <p:nvGrpSpPr>
          <p:cNvPr id="32" name="Group 31">
            <a:extLst>
              <a:ext uri="{FF2B5EF4-FFF2-40B4-BE49-F238E27FC236}">
                <a16:creationId xmlns:a16="http://schemas.microsoft.com/office/drawing/2014/main" id="{193DEB08-B9CB-9F4C-B90F-279260821B0B}"/>
              </a:ext>
            </a:extLst>
          </p:cNvPr>
          <p:cNvGrpSpPr/>
          <p:nvPr/>
        </p:nvGrpSpPr>
        <p:grpSpPr>
          <a:xfrm>
            <a:off x="9786938" y="6389411"/>
            <a:ext cx="1973062" cy="413940"/>
            <a:chOff x="9786938" y="6389411"/>
            <a:chExt cx="1973062" cy="413940"/>
          </a:xfrm>
        </p:grpSpPr>
        <p:sp>
          <p:nvSpPr>
            <p:cNvPr id="30" name="Rectangle 29">
              <a:extLst>
                <a:ext uri="{FF2B5EF4-FFF2-40B4-BE49-F238E27FC236}">
                  <a16:creationId xmlns:a16="http://schemas.microsoft.com/office/drawing/2014/main" id="{F1D04378-CDA6-0A40-9D90-09F0C702BB1B}"/>
                </a:ext>
              </a:extLst>
            </p:cNvPr>
            <p:cNvSpPr/>
            <p:nvPr/>
          </p:nvSpPr>
          <p:spPr>
            <a:xfrm>
              <a:off x="9786938" y="6389411"/>
              <a:ext cx="1973062" cy="413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9748738-F726-C947-84E9-C2DBA894AA5B}"/>
                </a:ext>
              </a:extLst>
            </p:cNvPr>
            <p:cNvSpPr txBox="1"/>
            <p:nvPr/>
          </p:nvSpPr>
          <p:spPr>
            <a:xfrm>
              <a:off x="10199614" y="6403241"/>
              <a:ext cx="1144865" cy="400110"/>
            </a:xfrm>
            <a:prstGeom prst="rect">
              <a:avLst/>
            </a:prstGeom>
            <a:noFill/>
          </p:spPr>
          <p:txBody>
            <a:bodyPr wrap="none" rtlCol="0">
              <a:spAutoFit/>
            </a:bodyPr>
            <a:lstStyle/>
            <a:p>
              <a:r>
                <a:rPr lang="en-US" sz="2000" b="1" dirty="0">
                  <a:solidFill>
                    <a:srgbClr val="0070C0"/>
                  </a:solidFill>
                  <a:latin typeface="Arial Narrow" panose="020B0604020202020204" pitchFamily="34" charset="0"/>
                  <a:cs typeface="Arial Narrow" panose="020B0604020202020204" pitchFamily="34" charset="0"/>
                </a:rPr>
                <a:t>=G6-AIR=</a:t>
              </a:r>
            </a:p>
          </p:txBody>
        </p:sp>
      </p:grpSp>
      <p:sp>
        <p:nvSpPr>
          <p:cNvPr id="33" name="TextBox 32">
            <a:extLst>
              <a:ext uri="{FF2B5EF4-FFF2-40B4-BE49-F238E27FC236}">
                <a16:creationId xmlns:a16="http://schemas.microsoft.com/office/drawing/2014/main" id="{51D117C1-58AA-AD49-9E36-955BFEF6FCC2}"/>
              </a:ext>
            </a:extLst>
          </p:cNvPr>
          <p:cNvSpPr txBox="1"/>
          <p:nvPr/>
        </p:nvSpPr>
        <p:spPr>
          <a:xfrm>
            <a:off x="2771775" y="7300913"/>
            <a:ext cx="184731" cy="369332"/>
          </a:xfrm>
          <a:prstGeom prst="rect">
            <a:avLst/>
          </a:prstGeom>
          <a:noFill/>
        </p:spPr>
        <p:txBody>
          <a:bodyPr wrap="none" rtlCol="0">
            <a:spAutoFit/>
          </a:bodyPr>
          <a:lstStyle/>
          <a:p>
            <a:endParaRPr lang="en-US" dirty="0"/>
          </a:p>
        </p:txBody>
      </p:sp>
      <p:pic>
        <p:nvPicPr>
          <p:cNvPr id="3" name="Picture 2" descr="Graphical user interface, text, application&#10;&#10;Description automatically generated">
            <a:extLst>
              <a:ext uri="{FF2B5EF4-FFF2-40B4-BE49-F238E27FC236}">
                <a16:creationId xmlns:a16="http://schemas.microsoft.com/office/drawing/2014/main" id="{46B5F503-3675-D64F-9E78-65B6E26B9199}"/>
              </a:ext>
            </a:extLst>
          </p:cNvPr>
          <p:cNvPicPr>
            <a:picLocks noChangeAspect="1"/>
          </p:cNvPicPr>
          <p:nvPr/>
        </p:nvPicPr>
        <p:blipFill rotWithShape="1">
          <a:blip r:embed="rId3"/>
          <a:srcRect l="24249" t="7319" r="24706" b="3269"/>
          <a:stretch/>
        </p:blipFill>
        <p:spPr>
          <a:xfrm>
            <a:off x="8050306" y="1680661"/>
            <a:ext cx="4141694" cy="4080803"/>
          </a:xfrm>
          <a:prstGeom prst="rect">
            <a:avLst/>
          </a:prstGeom>
        </p:spPr>
      </p:pic>
      <p:sp>
        <p:nvSpPr>
          <p:cNvPr id="5" name="TextBox 4">
            <a:extLst>
              <a:ext uri="{FF2B5EF4-FFF2-40B4-BE49-F238E27FC236}">
                <a16:creationId xmlns:a16="http://schemas.microsoft.com/office/drawing/2014/main" id="{4F6BF89B-30E7-8243-89CF-E9BC4FE88C82}"/>
              </a:ext>
            </a:extLst>
          </p:cNvPr>
          <p:cNvSpPr txBox="1"/>
          <p:nvPr/>
        </p:nvSpPr>
        <p:spPr>
          <a:xfrm>
            <a:off x="3010014" y="868048"/>
            <a:ext cx="3896971" cy="646331"/>
          </a:xfrm>
          <a:prstGeom prst="rect">
            <a:avLst/>
          </a:prstGeom>
          <a:noFill/>
        </p:spPr>
        <p:txBody>
          <a:bodyPr wrap="square" rtlCol="0">
            <a:spAutoFit/>
          </a:bodyPr>
          <a:lstStyle/>
          <a:p>
            <a:r>
              <a:rPr lang="en-US" sz="3600" dirty="0">
                <a:solidFill>
                  <a:srgbClr val="0070C0"/>
                </a:solidFill>
                <a:latin typeface="Berlin Sans FB" panose="020E0602020502020306" pitchFamily="34" charset="77"/>
              </a:rPr>
              <a:t>Introduction</a:t>
            </a:r>
            <a:r>
              <a:rPr lang="en-US" dirty="0">
                <a:solidFill>
                  <a:srgbClr val="0070C0"/>
                </a:solidFill>
              </a:rPr>
              <a:t> </a:t>
            </a:r>
          </a:p>
        </p:txBody>
      </p:sp>
      <p:pic>
        <p:nvPicPr>
          <p:cNvPr id="13" name="Picture 12" descr="Logo, icon&#10;&#10;Description automatically generated">
            <a:extLst>
              <a:ext uri="{FF2B5EF4-FFF2-40B4-BE49-F238E27FC236}">
                <a16:creationId xmlns:a16="http://schemas.microsoft.com/office/drawing/2014/main" id="{863B8FDE-B68C-7548-BAEB-D12345F9AB74}"/>
              </a:ext>
            </a:extLst>
          </p:cNvPr>
          <p:cNvPicPr>
            <a:picLocks noChangeAspect="1"/>
          </p:cNvPicPr>
          <p:nvPr/>
        </p:nvPicPr>
        <p:blipFill>
          <a:blip r:embed="rId4"/>
          <a:stretch>
            <a:fillRect/>
          </a:stretch>
        </p:blipFill>
        <p:spPr>
          <a:xfrm>
            <a:off x="579134" y="-71716"/>
            <a:ext cx="2170903" cy="2170903"/>
          </a:xfrm>
          <a:prstGeom prst="rect">
            <a:avLst/>
          </a:prstGeom>
        </p:spPr>
      </p:pic>
      <p:sp>
        <p:nvSpPr>
          <p:cNvPr id="4" name="TextBox 3">
            <a:extLst>
              <a:ext uri="{FF2B5EF4-FFF2-40B4-BE49-F238E27FC236}">
                <a16:creationId xmlns:a16="http://schemas.microsoft.com/office/drawing/2014/main" id="{9C471D0A-6EB4-DC40-B721-EC8040585A68}"/>
              </a:ext>
            </a:extLst>
          </p:cNvPr>
          <p:cNvSpPr txBox="1"/>
          <p:nvPr/>
        </p:nvSpPr>
        <p:spPr>
          <a:xfrm>
            <a:off x="340656" y="1792933"/>
            <a:ext cx="7189695" cy="4401205"/>
          </a:xfrm>
          <a:prstGeom prst="rect">
            <a:avLst/>
          </a:prstGeom>
          <a:noFill/>
        </p:spPr>
        <p:txBody>
          <a:bodyPr wrap="square" rtlCol="0">
            <a:spAutoFit/>
          </a:bodyPr>
          <a:lstStyle/>
          <a:p>
            <a:r>
              <a:rPr lang="en-US" sz="2000" dirty="0"/>
              <a:t>As a group, our objective was to access the site, use the data provided to come up with the following</a:t>
            </a:r>
          </a:p>
          <a:p>
            <a:r>
              <a:rPr lang="en-US" sz="2000" dirty="0"/>
              <a:t> </a:t>
            </a:r>
          </a:p>
          <a:p>
            <a:pPr marL="342900" lvl="0" indent="-342900">
              <a:buFont typeface="Wingdings" pitchFamily="2" charset="2"/>
              <a:buChar char="v"/>
            </a:pPr>
            <a:r>
              <a:rPr lang="en-US" sz="2000" dirty="0"/>
              <a:t>Accidents statistics over a period</a:t>
            </a:r>
          </a:p>
          <a:p>
            <a:pPr marL="342900" lvl="0" indent="-342900">
              <a:buFont typeface="Wingdings" pitchFamily="2" charset="2"/>
              <a:buChar char="v"/>
            </a:pPr>
            <a:r>
              <a:rPr lang="en-US" sz="2000" dirty="0"/>
              <a:t>Accidents but Continents</a:t>
            </a:r>
          </a:p>
          <a:p>
            <a:pPr marL="342900" lvl="0" indent="-342900">
              <a:buFont typeface="Wingdings" pitchFamily="2" charset="2"/>
              <a:buChar char="v"/>
            </a:pPr>
            <a:r>
              <a:rPr lang="en-US" sz="2000" dirty="0"/>
              <a:t>Identify the worst 25 geographical accidents by regions</a:t>
            </a:r>
          </a:p>
          <a:p>
            <a:pPr marL="342900" lvl="0" indent="-342900">
              <a:buFont typeface="Wingdings" pitchFamily="2" charset="2"/>
              <a:buChar char="v"/>
            </a:pPr>
            <a:r>
              <a:rPr lang="en-US" sz="2000" dirty="0"/>
              <a:t>Identify a list of 100 worst accidents, which include ground fatalities</a:t>
            </a:r>
          </a:p>
          <a:p>
            <a:r>
              <a:rPr lang="en-US" sz="2000" dirty="0"/>
              <a:t> </a:t>
            </a:r>
          </a:p>
          <a:p>
            <a:r>
              <a:rPr lang="en-US" sz="2000" dirty="0"/>
              <a:t>In other to achieve this, the following tools were used</a:t>
            </a:r>
          </a:p>
          <a:p>
            <a:r>
              <a:rPr lang="en-US" sz="2000" dirty="0"/>
              <a:t> </a:t>
            </a:r>
          </a:p>
          <a:p>
            <a:r>
              <a:rPr lang="en-US" sz="2000" dirty="0"/>
              <a:t>Jupyter Notebook to scape and sort data, MongoDB for database, Flask for interaction, JavaScript for plotting of graphs, and HTML for end-user visualization.</a:t>
            </a:r>
          </a:p>
        </p:txBody>
      </p:sp>
    </p:spTree>
    <p:extLst>
      <p:ext uri="{BB962C8B-B14F-4D97-AF65-F5344CB8AC3E}">
        <p14:creationId xmlns:p14="http://schemas.microsoft.com/office/powerpoint/2010/main" val="1329746698"/>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4</a:t>
            </a:fld>
            <a:endParaRPr lang="en-US" dirty="0"/>
          </a:p>
        </p:txBody>
      </p:sp>
      <p:sp>
        <p:nvSpPr>
          <p:cNvPr id="25" name="TextBox 24">
            <a:extLst>
              <a:ext uri="{FF2B5EF4-FFF2-40B4-BE49-F238E27FC236}">
                <a16:creationId xmlns:a16="http://schemas.microsoft.com/office/drawing/2014/main" id="{8B49ACB5-4399-114F-AD77-E1EC3F258334}"/>
              </a:ext>
            </a:extLst>
          </p:cNvPr>
          <p:cNvSpPr txBox="1"/>
          <p:nvPr/>
        </p:nvSpPr>
        <p:spPr>
          <a:xfrm>
            <a:off x="5586413" y="3957638"/>
            <a:ext cx="184731" cy="369332"/>
          </a:xfrm>
          <a:prstGeom prst="rect">
            <a:avLst/>
          </a:prstGeom>
          <a:noFill/>
        </p:spPr>
        <p:txBody>
          <a:bodyPr wrap="none" rtlCol="0">
            <a:spAutoFit/>
          </a:bodyPr>
          <a:lstStyle/>
          <a:p>
            <a:endParaRPr lang="en-US" dirty="0"/>
          </a:p>
        </p:txBody>
      </p:sp>
      <p:grpSp>
        <p:nvGrpSpPr>
          <p:cNvPr id="32" name="Group 31">
            <a:extLst>
              <a:ext uri="{FF2B5EF4-FFF2-40B4-BE49-F238E27FC236}">
                <a16:creationId xmlns:a16="http://schemas.microsoft.com/office/drawing/2014/main" id="{193DEB08-B9CB-9F4C-B90F-279260821B0B}"/>
              </a:ext>
            </a:extLst>
          </p:cNvPr>
          <p:cNvGrpSpPr/>
          <p:nvPr/>
        </p:nvGrpSpPr>
        <p:grpSpPr>
          <a:xfrm>
            <a:off x="9786938" y="6389411"/>
            <a:ext cx="1973062" cy="413940"/>
            <a:chOff x="9786938" y="6389411"/>
            <a:chExt cx="1973062" cy="413940"/>
          </a:xfrm>
        </p:grpSpPr>
        <p:sp>
          <p:nvSpPr>
            <p:cNvPr id="30" name="Rectangle 29">
              <a:extLst>
                <a:ext uri="{FF2B5EF4-FFF2-40B4-BE49-F238E27FC236}">
                  <a16:creationId xmlns:a16="http://schemas.microsoft.com/office/drawing/2014/main" id="{F1D04378-CDA6-0A40-9D90-09F0C702BB1B}"/>
                </a:ext>
              </a:extLst>
            </p:cNvPr>
            <p:cNvSpPr/>
            <p:nvPr/>
          </p:nvSpPr>
          <p:spPr>
            <a:xfrm>
              <a:off x="9786938" y="6389411"/>
              <a:ext cx="1973062" cy="413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D9748738-F726-C947-84E9-C2DBA894AA5B}"/>
                </a:ext>
              </a:extLst>
            </p:cNvPr>
            <p:cNvSpPr txBox="1"/>
            <p:nvPr/>
          </p:nvSpPr>
          <p:spPr>
            <a:xfrm>
              <a:off x="10199614" y="6403241"/>
              <a:ext cx="1144865" cy="400110"/>
            </a:xfrm>
            <a:prstGeom prst="rect">
              <a:avLst/>
            </a:prstGeom>
            <a:noFill/>
          </p:spPr>
          <p:txBody>
            <a:bodyPr wrap="none" rtlCol="0">
              <a:spAutoFit/>
            </a:bodyPr>
            <a:lstStyle/>
            <a:p>
              <a:r>
                <a:rPr lang="en-US" sz="2000" b="1" dirty="0">
                  <a:solidFill>
                    <a:srgbClr val="0070C0"/>
                  </a:solidFill>
                  <a:latin typeface="Arial Narrow" panose="020B0604020202020204" pitchFamily="34" charset="0"/>
                  <a:cs typeface="Arial Narrow" panose="020B0604020202020204" pitchFamily="34" charset="0"/>
                </a:rPr>
                <a:t>=G6-AIR=</a:t>
              </a:r>
            </a:p>
          </p:txBody>
        </p:sp>
      </p:grpSp>
      <p:sp>
        <p:nvSpPr>
          <p:cNvPr id="33" name="TextBox 32">
            <a:extLst>
              <a:ext uri="{FF2B5EF4-FFF2-40B4-BE49-F238E27FC236}">
                <a16:creationId xmlns:a16="http://schemas.microsoft.com/office/drawing/2014/main" id="{51D117C1-58AA-AD49-9E36-955BFEF6FCC2}"/>
              </a:ext>
            </a:extLst>
          </p:cNvPr>
          <p:cNvSpPr txBox="1"/>
          <p:nvPr/>
        </p:nvSpPr>
        <p:spPr>
          <a:xfrm>
            <a:off x="2771775" y="7300913"/>
            <a:ext cx="184731" cy="369332"/>
          </a:xfrm>
          <a:prstGeom prst="rect">
            <a:avLst/>
          </a:prstGeom>
          <a:noFill/>
        </p:spPr>
        <p:txBody>
          <a:bodyPr wrap="none" rtlCol="0">
            <a:spAutoFit/>
          </a:bodyPr>
          <a:lstStyle/>
          <a:p>
            <a:endParaRPr lang="en-US" dirty="0"/>
          </a:p>
        </p:txBody>
      </p:sp>
      <p:sp>
        <p:nvSpPr>
          <p:cNvPr id="2" name="TextBox 1">
            <a:extLst>
              <a:ext uri="{FF2B5EF4-FFF2-40B4-BE49-F238E27FC236}">
                <a16:creationId xmlns:a16="http://schemas.microsoft.com/office/drawing/2014/main" id="{6BDBA477-0F19-3843-8D18-D312D0C6DD2F}"/>
              </a:ext>
            </a:extLst>
          </p:cNvPr>
          <p:cNvSpPr txBox="1"/>
          <p:nvPr/>
        </p:nvSpPr>
        <p:spPr>
          <a:xfrm>
            <a:off x="1524992" y="397014"/>
            <a:ext cx="6148796" cy="646331"/>
          </a:xfrm>
          <a:prstGeom prst="rect">
            <a:avLst/>
          </a:prstGeom>
          <a:noFill/>
        </p:spPr>
        <p:txBody>
          <a:bodyPr wrap="square" rtlCol="0">
            <a:spAutoFit/>
          </a:bodyPr>
          <a:lstStyle/>
          <a:p>
            <a:r>
              <a:rPr lang="en-US" sz="3600" dirty="0">
                <a:solidFill>
                  <a:srgbClr val="0070C0"/>
                </a:solidFill>
                <a:latin typeface="Berlin Sans FB" panose="020E0602020502020306" pitchFamily="34" charset="77"/>
              </a:rPr>
              <a:t>Worst geographical regions</a:t>
            </a:r>
          </a:p>
        </p:txBody>
      </p:sp>
      <p:sp>
        <p:nvSpPr>
          <p:cNvPr id="3" name="TextBox 2">
            <a:extLst>
              <a:ext uri="{FF2B5EF4-FFF2-40B4-BE49-F238E27FC236}">
                <a16:creationId xmlns:a16="http://schemas.microsoft.com/office/drawing/2014/main" id="{070ED4D0-CF8F-F54F-926D-0E9770976828}"/>
              </a:ext>
            </a:extLst>
          </p:cNvPr>
          <p:cNvSpPr txBox="1"/>
          <p:nvPr/>
        </p:nvSpPr>
        <p:spPr>
          <a:xfrm>
            <a:off x="280434" y="1717962"/>
            <a:ext cx="6308137" cy="3477875"/>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List of the 25 geographical regions having the </a:t>
            </a:r>
          </a:p>
          <a:p>
            <a:r>
              <a:rPr lang="en-US" sz="2000" dirty="0">
                <a:latin typeface="Arial" panose="020B0604020202020204" pitchFamily="34" charset="0"/>
                <a:cs typeface="Arial" panose="020B0604020202020204" pitchFamily="34" charset="0"/>
              </a:rPr>
              <a:t>highest number of fatal civil airliner accidents from </a:t>
            </a:r>
          </a:p>
          <a:p>
            <a:r>
              <a:rPr lang="en-US" sz="2000" dirty="0">
                <a:latin typeface="Arial" panose="020B0604020202020204" pitchFamily="34" charset="0"/>
                <a:cs typeface="Arial" panose="020B0604020202020204" pitchFamily="34" charset="0"/>
              </a:rPr>
              <a:t>1945 until now. Military accidents, corporate jets, </a:t>
            </a:r>
          </a:p>
          <a:p>
            <a:r>
              <a:rPr lang="en-US" sz="2000" dirty="0">
                <a:latin typeface="Arial" panose="020B0604020202020204" pitchFamily="34" charset="0"/>
                <a:cs typeface="Arial" panose="020B0604020202020204" pitchFamily="34" charset="0"/>
              </a:rPr>
              <a:t>hijackings (and other criminal occurrences) </a:t>
            </a:r>
          </a:p>
          <a:p>
            <a:r>
              <a:rPr lang="en-US" sz="2000" dirty="0">
                <a:latin typeface="Arial" panose="020B0604020202020204" pitchFamily="34" charset="0"/>
                <a:cs typeface="Arial" panose="020B0604020202020204" pitchFamily="34" charset="0"/>
              </a:rPr>
              <a:t>are not included.</a:t>
            </a:r>
          </a:p>
          <a:p>
            <a:r>
              <a:rPr lang="en-US" sz="2000" dirty="0">
                <a:latin typeface="Arial" panose="020B0604020202020204" pitchFamily="34" charset="0"/>
                <a:cs typeface="Arial" panose="020B0604020202020204" pitchFamily="34" charset="0"/>
              </a:rPr>
              <a:t> </a:t>
            </a:r>
          </a:p>
          <a:p>
            <a:r>
              <a:rPr lang="en-US" sz="2000" dirty="0">
                <a:latin typeface="Arial" panose="020B0604020202020204" pitchFamily="34" charset="0"/>
                <a:cs typeface="Arial" panose="020B0604020202020204" pitchFamily="34" charset="0"/>
              </a:rPr>
              <a:t>Our list toping is the United States with 860 accidents,</a:t>
            </a:r>
          </a:p>
          <a:p>
            <a:r>
              <a:rPr lang="en-US" sz="2000" dirty="0">
                <a:latin typeface="Arial" panose="020B0604020202020204" pitchFamily="34" charset="0"/>
                <a:cs typeface="Arial" panose="020B0604020202020204" pitchFamily="34" charset="0"/>
              </a:rPr>
              <a:t>10820 fatalities, and 133 ground fatalities. Argentina </a:t>
            </a:r>
          </a:p>
          <a:p>
            <a:r>
              <a:rPr lang="en-US" sz="2000" dirty="0">
                <a:latin typeface="Arial" panose="020B0604020202020204" pitchFamily="34" charset="0"/>
                <a:cs typeface="Arial" panose="020B0604020202020204" pitchFamily="34" charset="0"/>
              </a:rPr>
              <a:t>being the least with 43 casualties, 819 fatalities and </a:t>
            </a:r>
          </a:p>
          <a:p>
            <a:r>
              <a:rPr lang="en-US" sz="2000" dirty="0">
                <a:latin typeface="Arial" panose="020B0604020202020204" pitchFamily="34" charset="0"/>
                <a:cs typeface="Arial" panose="020B0604020202020204" pitchFamily="34" charset="0"/>
              </a:rPr>
              <a:t>3 ground fatalities</a:t>
            </a:r>
          </a:p>
          <a:p>
            <a:endParaRPr lang="en-US" sz="2000" dirty="0">
              <a:latin typeface="Arial" panose="020B0604020202020204" pitchFamily="34" charset="0"/>
              <a:cs typeface="Arial" panose="020B0604020202020204" pitchFamily="34" charset="0"/>
            </a:endParaRPr>
          </a:p>
        </p:txBody>
      </p:sp>
      <p:pic>
        <p:nvPicPr>
          <p:cNvPr id="11" name="Picture 10" descr="Logo, icon&#10;&#10;Description automatically generated">
            <a:extLst>
              <a:ext uri="{FF2B5EF4-FFF2-40B4-BE49-F238E27FC236}">
                <a16:creationId xmlns:a16="http://schemas.microsoft.com/office/drawing/2014/main" id="{8EAD2E29-D051-BF41-A953-124ABAA0E638}"/>
              </a:ext>
            </a:extLst>
          </p:cNvPr>
          <p:cNvPicPr>
            <a:picLocks noChangeAspect="1"/>
          </p:cNvPicPr>
          <p:nvPr/>
        </p:nvPicPr>
        <p:blipFill>
          <a:blip r:embed="rId3"/>
          <a:stretch>
            <a:fillRect/>
          </a:stretch>
        </p:blipFill>
        <p:spPr>
          <a:xfrm>
            <a:off x="8231261" y="-545688"/>
            <a:ext cx="3609248" cy="3609248"/>
          </a:xfrm>
          <a:prstGeom prst="rect">
            <a:avLst/>
          </a:prstGeom>
        </p:spPr>
      </p:pic>
      <p:pic>
        <p:nvPicPr>
          <p:cNvPr id="18" name="Picture 17" descr="Graphical user interface&#10;&#10;Description automatically generated">
            <a:extLst>
              <a:ext uri="{FF2B5EF4-FFF2-40B4-BE49-F238E27FC236}">
                <a16:creationId xmlns:a16="http://schemas.microsoft.com/office/drawing/2014/main" id="{E0A0092F-7380-AC49-A639-BCF29C5054D5}"/>
              </a:ext>
            </a:extLst>
          </p:cNvPr>
          <p:cNvPicPr>
            <a:picLocks noChangeAspect="1"/>
          </p:cNvPicPr>
          <p:nvPr/>
        </p:nvPicPr>
        <p:blipFill rotWithShape="1">
          <a:blip r:embed="rId4"/>
          <a:srcRect l="10598" t="25289" r="16094" b="11116"/>
          <a:stretch/>
        </p:blipFill>
        <p:spPr>
          <a:xfrm>
            <a:off x="6588571" y="2860134"/>
            <a:ext cx="5566566" cy="3018123"/>
          </a:xfrm>
          <a:prstGeom prst="rect">
            <a:avLst/>
          </a:prstGeom>
        </p:spPr>
      </p:pic>
    </p:spTree>
    <p:extLst>
      <p:ext uri="{BB962C8B-B14F-4D97-AF65-F5344CB8AC3E}">
        <p14:creationId xmlns:p14="http://schemas.microsoft.com/office/powerpoint/2010/main" val="4070483524"/>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5</a:t>
            </a:fld>
            <a:endParaRPr lang="en-US" dirty="0"/>
          </a:p>
        </p:txBody>
      </p:sp>
      <p:grpSp>
        <p:nvGrpSpPr>
          <p:cNvPr id="29" name="Group 28">
            <a:extLst>
              <a:ext uri="{FF2B5EF4-FFF2-40B4-BE49-F238E27FC236}">
                <a16:creationId xmlns:a16="http://schemas.microsoft.com/office/drawing/2014/main" id="{5F12F051-1071-2C43-8949-F4429DC21C85}"/>
              </a:ext>
            </a:extLst>
          </p:cNvPr>
          <p:cNvGrpSpPr/>
          <p:nvPr/>
        </p:nvGrpSpPr>
        <p:grpSpPr>
          <a:xfrm>
            <a:off x="9786938" y="6375123"/>
            <a:ext cx="1973062" cy="413940"/>
            <a:chOff x="9786938" y="6389411"/>
            <a:chExt cx="1973062" cy="413940"/>
          </a:xfrm>
        </p:grpSpPr>
        <p:sp>
          <p:nvSpPr>
            <p:cNvPr id="30" name="Rectangle 29">
              <a:extLst>
                <a:ext uri="{FF2B5EF4-FFF2-40B4-BE49-F238E27FC236}">
                  <a16:creationId xmlns:a16="http://schemas.microsoft.com/office/drawing/2014/main" id="{8BF471BB-9B13-7746-BAF8-B777D88049DD}"/>
                </a:ext>
              </a:extLst>
            </p:cNvPr>
            <p:cNvSpPr/>
            <p:nvPr/>
          </p:nvSpPr>
          <p:spPr>
            <a:xfrm>
              <a:off x="9786938" y="6389411"/>
              <a:ext cx="1973062" cy="413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9DFEB9C3-942C-3246-855B-AED25F4C70D3}"/>
                </a:ext>
              </a:extLst>
            </p:cNvPr>
            <p:cNvSpPr txBox="1"/>
            <p:nvPr/>
          </p:nvSpPr>
          <p:spPr>
            <a:xfrm>
              <a:off x="10199614" y="6403241"/>
              <a:ext cx="1144865" cy="400110"/>
            </a:xfrm>
            <a:prstGeom prst="rect">
              <a:avLst/>
            </a:prstGeom>
            <a:noFill/>
          </p:spPr>
          <p:txBody>
            <a:bodyPr wrap="none" rtlCol="0">
              <a:spAutoFit/>
            </a:bodyPr>
            <a:lstStyle/>
            <a:p>
              <a:r>
                <a:rPr lang="en-US" sz="2000" b="1" dirty="0">
                  <a:solidFill>
                    <a:srgbClr val="0070C0"/>
                  </a:solidFill>
                  <a:latin typeface="Arial Narrow" panose="020B0604020202020204" pitchFamily="34" charset="0"/>
                  <a:cs typeface="Arial Narrow" panose="020B0604020202020204" pitchFamily="34" charset="0"/>
                </a:rPr>
                <a:t>=G6-AIR=</a:t>
              </a:r>
            </a:p>
          </p:txBody>
        </p:sp>
      </p:grpSp>
      <p:sp>
        <p:nvSpPr>
          <p:cNvPr id="28" name="Rectangle 27">
            <a:extLst>
              <a:ext uri="{FF2B5EF4-FFF2-40B4-BE49-F238E27FC236}">
                <a16:creationId xmlns:a16="http://schemas.microsoft.com/office/drawing/2014/main" id="{C6E380C8-7E19-4040-BC32-F955C652BFB1}"/>
              </a:ext>
            </a:extLst>
          </p:cNvPr>
          <p:cNvSpPr/>
          <p:nvPr/>
        </p:nvSpPr>
        <p:spPr>
          <a:xfrm>
            <a:off x="12001500" y="771525"/>
            <a:ext cx="457200" cy="49434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10;&#10;Description automatically generated">
            <a:extLst>
              <a:ext uri="{FF2B5EF4-FFF2-40B4-BE49-F238E27FC236}">
                <a16:creationId xmlns:a16="http://schemas.microsoft.com/office/drawing/2014/main" id="{B7673CBE-19A6-B943-BAE1-61C686A2A083}"/>
              </a:ext>
            </a:extLst>
          </p:cNvPr>
          <p:cNvPicPr>
            <a:picLocks noChangeAspect="1"/>
          </p:cNvPicPr>
          <p:nvPr/>
        </p:nvPicPr>
        <p:blipFill rotWithShape="1">
          <a:blip r:embed="rId2"/>
          <a:srcRect l="11612" t="21799" r="16853" b="13428"/>
          <a:stretch/>
        </p:blipFill>
        <p:spPr>
          <a:xfrm>
            <a:off x="6123953" y="1374992"/>
            <a:ext cx="5877547" cy="3326296"/>
          </a:xfrm>
          <a:prstGeom prst="rect">
            <a:avLst/>
          </a:prstGeom>
        </p:spPr>
      </p:pic>
      <p:sp>
        <p:nvSpPr>
          <p:cNvPr id="8" name="TextBox 7">
            <a:extLst>
              <a:ext uri="{FF2B5EF4-FFF2-40B4-BE49-F238E27FC236}">
                <a16:creationId xmlns:a16="http://schemas.microsoft.com/office/drawing/2014/main" id="{6BBEBE12-B0CA-B546-AEF3-1D35EA951CE3}"/>
              </a:ext>
            </a:extLst>
          </p:cNvPr>
          <p:cNvSpPr txBox="1"/>
          <p:nvPr/>
        </p:nvSpPr>
        <p:spPr>
          <a:xfrm>
            <a:off x="659578" y="361280"/>
            <a:ext cx="6148796" cy="646331"/>
          </a:xfrm>
          <a:prstGeom prst="rect">
            <a:avLst/>
          </a:prstGeom>
          <a:noFill/>
        </p:spPr>
        <p:txBody>
          <a:bodyPr wrap="square" rtlCol="0">
            <a:spAutoFit/>
          </a:bodyPr>
          <a:lstStyle/>
          <a:p>
            <a:r>
              <a:rPr lang="en-US" sz="3600" dirty="0">
                <a:solidFill>
                  <a:srgbClr val="0070C0"/>
                </a:solidFill>
                <a:latin typeface="Berlin Sans FB" panose="020E0602020502020306" pitchFamily="34" charset="77"/>
              </a:rPr>
              <a:t>Worst Continental Accidents</a:t>
            </a:r>
          </a:p>
        </p:txBody>
      </p:sp>
      <p:sp>
        <p:nvSpPr>
          <p:cNvPr id="2" name="TextBox 1">
            <a:extLst>
              <a:ext uri="{FF2B5EF4-FFF2-40B4-BE49-F238E27FC236}">
                <a16:creationId xmlns:a16="http://schemas.microsoft.com/office/drawing/2014/main" id="{9ECC2172-7963-EE43-91CA-A3C2B3BE0255}"/>
              </a:ext>
            </a:extLst>
          </p:cNvPr>
          <p:cNvSpPr txBox="1"/>
          <p:nvPr/>
        </p:nvSpPr>
        <p:spPr>
          <a:xfrm>
            <a:off x="371982" y="2273766"/>
            <a:ext cx="5793830" cy="1938992"/>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Europe has the most accidents at 1171, </a:t>
            </a:r>
          </a:p>
          <a:p>
            <a:r>
              <a:rPr lang="en-US" sz="2000" dirty="0">
                <a:latin typeface="Arial" panose="020B0604020202020204" pitchFamily="34" charset="0"/>
                <a:cs typeface="Arial" panose="020B0604020202020204" pitchFamily="34" charset="0"/>
              </a:rPr>
              <a:t>fatalities at 23716, ground fatalities 188, and</a:t>
            </a:r>
          </a:p>
          <a:p>
            <a:r>
              <a:rPr lang="en-US" sz="2000" dirty="0">
                <a:latin typeface="Arial" panose="020B0604020202020204" pitchFamily="34" charset="0"/>
                <a:cs typeface="Arial" panose="020B0604020202020204" pitchFamily="34" charset="0"/>
              </a:rPr>
              <a:t>the least Antarctica with 6 accidents, 276 deaths,</a:t>
            </a:r>
          </a:p>
          <a:p>
            <a:r>
              <a:rPr lang="en-US" sz="2000" dirty="0">
                <a:latin typeface="Arial" panose="020B0604020202020204" pitchFamily="34" charset="0"/>
                <a:cs typeface="Arial" panose="020B0604020202020204" pitchFamily="34" charset="0"/>
              </a:rPr>
              <a:t>and zero ground fatalities not surprising </a:t>
            </a:r>
          </a:p>
          <a:p>
            <a:r>
              <a:rPr lang="en-US" sz="2000" dirty="0">
                <a:latin typeface="Arial" panose="020B0604020202020204" pitchFamily="34" charset="0"/>
                <a:cs typeface="Arial" panose="020B0604020202020204" pitchFamily="34" charset="0"/>
              </a:rPr>
              <a:t>because nobody inhabits that part of the planet </a:t>
            </a:r>
          </a:p>
          <a:p>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2209879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a:solidFill>
            <a:schemeClr val="tx1">
              <a:lumMod val="95000"/>
              <a:lumOff val="5000"/>
            </a:schemeClr>
          </a:solidFill>
        </p:spPr>
        <p:txBody>
          <a:bodyPr/>
          <a:lstStyle/>
          <a:p>
            <a:fld id="{19B51A1E-902D-48AF-9020-955120F399B6}" type="slidenum">
              <a:rPr lang="en-US" smtClean="0"/>
              <a:pPr/>
              <a:t>6</a:t>
            </a:fld>
            <a:endParaRPr lang="en-US" dirty="0"/>
          </a:p>
        </p:txBody>
      </p:sp>
      <p:grpSp>
        <p:nvGrpSpPr>
          <p:cNvPr id="13" name="Group 12">
            <a:extLst>
              <a:ext uri="{FF2B5EF4-FFF2-40B4-BE49-F238E27FC236}">
                <a16:creationId xmlns:a16="http://schemas.microsoft.com/office/drawing/2014/main" id="{724E6497-8828-334B-AC2C-CEC704C42C8F}"/>
              </a:ext>
            </a:extLst>
          </p:cNvPr>
          <p:cNvGrpSpPr/>
          <p:nvPr/>
        </p:nvGrpSpPr>
        <p:grpSpPr>
          <a:xfrm>
            <a:off x="9786938" y="6375123"/>
            <a:ext cx="1973062" cy="413940"/>
            <a:chOff x="9786938" y="6389411"/>
            <a:chExt cx="1973062" cy="413940"/>
          </a:xfrm>
        </p:grpSpPr>
        <p:sp>
          <p:nvSpPr>
            <p:cNvPr id="15" name="Rectangle 14">
              <a:extLst>
                <a:ext uri="{FF2B5EF4-FFF2-40B4-BE49-F238E27FC236}">
                  <a16:creationId xmlns:a16="http://schemas.microsoft.com/office/drawing/2014/main" id="{32DBC34E-05AA-0A42-8BCB-0584D6290BBA}"/>
                </a:ext>
              </a:extLst>
            </p:cNvPr>
            <p:cNvSpPr/>
            <p:nvPr/>
          </p:nvSpPr>
          <p:spPr>
            <a:xfrm>
              <a:off x="9786938" y="6389411"/>
              <a:ext cx="1973062" cy="413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9380F01-F663-C241-8875-A351382C5306}"/>
                </a:ext>
              </a:extLst>
            </p:cNvPr>
            <p:cNvSpPr txBox="1"/>
            <p:nvPr/>
          </p:nvSpPr>
          <p:spPr>
            <a:xfrm>
              <a:off x="10199614" y="6403241"/>
              <a:ext cx="1128386" cy="400110"/>
            </a:xfrm>
            <a:prstGeom prst="rect">
              <a:avLst/>
            </a:prstGeom>
            <a:noFill/>
          </p:spPr>
          <p:txBody>
            <a:bodyPr wrap="none" rtlCol="0">
              <a:spAutoFit/>
            </a:bodyPr>
            <a:lstStyle/>
            <a:p>
              <a:r>
                <a:rPr lang="en-US" sz="2000" b="1" dirty="0">
                  <a:latin typeface="Arial Narrow" panose="020B0604020202020204" pitchFamily="34" charset="0"/>
                  <a:cs typeface="Arial Narrow" panose="020B0604020202020204" pitchFamily="34" charset="0"/>
                </a:rPr>
                <a:t>GROUP 6</a:t>
              </a:r>
            </a:p>
          </p:txBody>
        </p:sp>
      </p:grpSp>
      <p:pic>
        <p:nvPicPr>
          <p:cNvPr id="18" name="Picture 17" descr="A screenshot of a computer&#10;&#10;Description automatically generated with medium confidence">
            <a:extLst>
              <a:ext uri="{FF2B5EF4-FFF2-40B4-BE49-F238E27FC236}">
                <a16:creationId xmlns:a16="http://schemas.microsoft.com/office/drawing/2014/main" id="{C94AF644-8605-AF42-A46D-3C060A80CEFB}"/>
              </a:ext>
            </a:extLst>
          </p:cNvPr>
          <p:cNvPicPr>
            <a:picLocks noChangeAspect="1"/>
          </p:cNvPicPr>
          <p:nvPr/>
        </p:nvPicPr>
        <p:blipFill rotWithShape="1">
          <a:blip r:embed="rId2"/>
          <a:srcRect l="11156" t="19369" r="16129" b="11468"/>
          <a:stretch/>
        </p:blipFill>
        <p:spPr>
          <a:xfrm>
            <a:off x="6440556" y="1719469"/>
            <a:ext cx="5751444" cy="3419061"/>
          </a:xfrm>
          <a:prstGeom prst="rect">
            <a:avLst/>
          </a:prstGeom>
        </p:spPr>
      </p:pic>
      <p:sp>
        <p:nvSpPr>
          <p:cNvPr id="2" name="TextBox 1">
            <a:extLst>
              <a:ext uri="{FF2B5EF4-FFF2-40B4-BE49-F238E27FC236}">
                <a16:creationId xmlns:a16="http://schemas.microsoft.com/office/drawing/2014/main" id="{AE818D9A-685E-D24D-A00E-26DFB58952AB}"/>
              </a:ext>
            </a:extLst>
          </p:cNvPr>
          <p:cNvSpPr txBox="1"/>
          <p:nvPr/>
        </p:nvSpPr>
        <p:spPr>
          <a:xfrm>
            <a:off x="344557" y="1159329"/>
            <a:ext cx="5751443" cy="5016758"/>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100 worst accidents, including ground fatalities above 100</a:t>
            </a:r>
          </a:p>
          <a:p>
            <a:r>
              <a:rPr lang="en-US" sz="2000" dirty="0">
                <a:latin typeface="Arial" panose="020B0604020202020204" pitchFamily="34" charset="0"/>
                <a:cs typeface="Arial" panose="020B0604020202020204" pitchFamily="34" charset="0"/>
              </a:rPr>
              <a:t> </a:t>
            </a:r>
          </a:p>
          <a:p>
            <a:r>
              <a:rPr lang="en-US" sz="2000" dirty="0">
                <a:latin typeface="Arial" panose="020B0604020202020204" pitchFamily="34" charset="0"/>
                <a:cs typeface="Arial" panose="020B0604020202020204" pitchFamily="34" charset="0"/>
              </a:rPr>
              <a:t>This list of 100 worst aviation occurrences (including criminal events), including ground fatalities, including collision fatalities. We identified  September 11, 2001, as the most fatal day in aviation history with 1692 deaths; obviously, these were not all passengers in the aircraft. We all know this was terrorist activity. The location was the United States</a:t>
            </a:r>
          </a:p>
          <a:p>
            <a:r>
              <a:rPr lang="en-US" sz="2000" dirty="0">
                <a:latin typeface="Arial" panose="020B0604020202020204" pitchFamily="34" charset="0"/>
                <a:cs typeface="Arial" panose="020B0604020202020204" pitchFamily="34" charset="0"/>
              </a:rPr>
              <a:t> </a:t>
            </a:r>
          </a:p>
          <a:p>
            <a:r>
              <a:rPr lang="en-US" sz="2000" dirty="0">
                <a:latin typeface="Arial" panose="020B0604020202020204" pitchFamily="34" charset="0"/>
                <a:cs typeface="Arial" panose="020B0604020202020204" pitchFamily="34" charset="0"/>
              </a:rPr>
              <a:t> </a:t>
            </a:r>
          </a:p>
          <a:p>
            <a:r>
              <a:rPr lang="en-US" sz="2000" dirty="0">
                <a:latin typeface="Arial" panose="020B0604020202020204" pitchFamily="34" charset="0"/>
                <a:cs typeface="Arial" panose="020B0604020202020204" pitchFamily="34" charset="0"/>
              </a:rPr>
              <a:t>The least worst fatalities is noted to have happened on June 08, 1982, in Brazil. This was caused by human error on the part of the pilot.</a:t>
            </a:r>
          </a:p>
        </p:txBody>
      </p:sp>
      <p:sp>
        <p:nvSpPr>
          <p:cNvPr id="3" name="TextBox 2">
            <a:extLst>
              <a:ext uri="{FF2B5EF4-FFF2-40B4-BE49-F238E27FC236}">
                <a16:creationId xmlns:a16="http://schemas.microsoft.com/office/drawing/2014/main" id="{731EA638-EA92-B44A-A598-A02B42C0144A}"/>
              </a:ext>
            </a:extLst>
          </p:cNvPr>
          <p:cNvSpPr txBox="1"/>
          <p:nvPr/>
        </p:nvSpPr>
        <p:spPr>
          <a:xfrm>
            <a:off x="388278" y="358747"/>
            <a:ext cx="11415443" cy="646331"/>
          </a:xfrm>
          <a:prstGeom prst="rect">
            <a:avLst/>
          </a:prstGeom>
          <a:noFill/>
        </p:spPr>
        <p:txBody>
          <a:bodyPr wrap="square" rtlCol="0">
            <a:spAutoFit/>
          </a:bodyPr>
          <a:lstStyle/>
          <a:p>
            <a:r>
              <a:rPr lang="en-US" sz="3600" dirty="0">
                <a:solidFill>
                  <a:srgbClr val="0070C0"/>
                </a:solidFill>
                <a:latin typeface="Berlin Sans FB" panose="020E0602020502020306" pitchFamily="34" charset="77"/>
              </a:rPr>
              <a:t>100 worst accidents, including ground fatalities above 100</a:t>
            </a:r>
          </a:p>
        </p:txBody>
      </p:sp>
    </p:spTree>
    <p:extLst>
      <p:ext uri="{BB962C8B-B14F-4D97-AF65-F5344CB8AC3E}">
        <p14:creationId xmlns:p14="http://schemas.microsoft.com/office/powerpoint/2010/main" val="409167464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conference room">
            <a:extLst>
              <a:ext uri="{FF2B5EF4-FFF2-40B4-BE49-F238E27FC236}">
                <a16:creationId xmlns:a16="http://schemas.microsoft.com/office/drawing/2014/main" id="{8F5AE0D5-C196-A947-8AFE-449A48B26153}"/>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t="45" b="45"/>
          <a:stretch>
            <a:fillRect/>
          </a:stretch>
        </p:blipFill>
        <p:spPr/>
      </p:pic>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a:lstStyle/>
          <a:p>
            <a:fld id="{19B51A1E-902D-48AF-9020-955120F399B6}" type="slidenum">
              <a:rPr lang="en-US" smtClean="0"/>
              <a:pPr/>
              <a:t>7</a:t>
            </a:fld>
            <a:endParaRPr lang="en-US" dirty="0"/>
          </a:p>
        </p:txBody>
      </p:sp>
      <p:sp>
        <p:nvSpPr>
          <p:cNvPr id="11" name="Title 10" hidden="1">
            <a:extLst>
              <a:ext uri="{FF2B5EF4-FFF2-40B4-BE49-F238E27FC236}">
                <a16:creationId xmlns:a16="http://schemas.microsoft.com/office/drawing/2014/main" id="{C5462610-1D7E-437B-B516-F30D9A789B9B}"/>
              </a:ext>
            </a:extLst>
          </p:cNvPr>
          <p:cNvSpPr>
            <a:spLocks noGrp="1"/>
          </p:cNvSpPr>
          <p:nvPr>
            <p:ph type="title"/>
          </p:nvPr>
        </p:nvSpPr>
        <p:spPr/>
        <p:txBody>
          <a:bodyPr/>
          <a:lstStyle/>
          <a:p>
            <a:r>
              <a:rPr lang="en-US" dirty="0"/>
              <a:t>Large image</a:t>
            </a:r>
          </a:p>
        </p:txBody>
      </p:sp>
      <p:sp>
        <p:nvSpPr>
          <p:cNvPr id="7" name="Content Placeholder 3">
            <a:extLst>
              <a:ext uri="{FF2B5EF4-FFF2-40B4-BE49-F238E27FC236}">
                <a16:creationId xmlns:a16="http://schemas.microsoft.com/office/drawing/2014/main" id="{493B3D07-DCCC-444C-80AB-731A70C04830}"/>
              </a:ext>
            </a:extLst>
          </p:cNvPr>
          <p:cNvSpPr txBox="1">
            <a:spLocks/>
          </p:cNvSpPr>
          <p:nvPr/>
        </p:nvSpPr>
        <p:spPr>
          <a:xfrm>
            <a:off x="5472113" y="2343150"/>
            <a:ext cx="6829423" cy="1870869"/>
          </a:xfrm>
          <a:prstGeom prst="rect">
            <a:avLst/>
          </a:prstGeom>
          <a:solidFill>
            <a:schemeClr val="tx1">
              <a:lumMod val="95000"/>
              <a:lumOff val="5000"/>
            </a:schemeClr>
          </a:solidFill>
        </p:spPr>
        <p:txBody>
          <a:bodyPr vert="horz" lIns="180000" tIns="180000" rIns="180000" bIns="180000" rtlCol="0" anchor="ctr">
            <a:noAutofit/>
          </a:bodyPr>
          <a:lstStyle>
            <a:lvl1pPr marL="0" indent="0" algn="r" defTabSz="914400" rtl="0" eaLnBrk="1" latinLnBrk="0" hangingPunct="1">
              <a:lnSpc>
                <a:spcPct val="90000"/>
              </a:lnSpc>
              <a:spcBef>
                <a:spcPts val="1000"/>
              </a:spcBef>
              <a:buFont typeface="Arial" panose="020B0604020202020204" pitchFamily="34" charset="0"/>
              <a:buNone/>
              <a:defRPr sz="1800" kern="1200">
                <a:solidFill>
                  <a:schemeClr val="bg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7200" dirty="0">
                <a:latin typeface="Algerian" pitchFamily="82" charset="77"/>
              </a:rPr>
              <a:t>QUESTIONS</a:t>
            </a:r>
          </a:p>
        </p:txBody>
      </p:sp>
      <p:grpSp>
        <p:nvGrpSpPr>
          <p:cNvPr id="9" name="Group 8">
            <a:extLst>
              <a:ext uri="{FF2B5EF4-FFF2-40B4-BE49-F238E27FC236}">
                <a16:creationId xmlns:a16="http://schemas.microsoft.com/office/drawing/2014/main" id="{A628D81A-8FA1-6D4E-B0B1-CD67DC3355DA}"/>
              </a:ext>
            </a:extLst>
          </p:cNvPr>
          <p:cNvGrpSpPr/>
          <p:nvPr/>
        </p:nvGrpSpPr>
        <p:grpSpPr>
          <a:xfrm>
            <a:off x="9786938" y="6389411"/>
            <a:ext cx="1973062" cy="413940"/>
            <a:chOff x="9786938" y="6389411"/>
            <a:chExt cx="1973062" cy="413940"/>
          </a:xfrm>
        </p:grpSpPr>
        <p:sp>
          <p:nvSpPr>
            <p:cNvPr id="10" name="Rectangle 9">
              <a:extLst>
                <a:ext uri="{FF2B5EF4-FFF2-40B4-BE49-F238E27FC236}">
                  <a16:creationId xmlns:a16="http://schemas.microsoft.com/office/drawing/2014/main" id="{16F80730-02FF-A442-BD59-8C41BA91AFE8}"/>
                </a:ext>
              </a:extLst>
            </p:cNvPr>
            <p:cNvSpPr/>
            <p:nvPr/>
          </p:nvSpPr>
          <p:spPr>
            <a:xfrm>
              <a:off x="9786938" y="6389411"/>
              <a:ext cx="1973062" cy="413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C868276-6D8B-F44B-A732-19FB4F60D155}"/>
                </a:ext>
              </a:extLst>
            </p:cNvPr>
            <p:cNvSpPr txBox="1"/>
            <p:nvPr/>
          </p:nvSpPr>
          <p:spPr>
            <a:xfrm>
              <a:off x="10199614" y="6403241"/>
              <a:ext cx="1144865" cy="400110"/>
            </a:xfrm>
            <a:prstGeom prst="rect">
              <a:avLst/>
            </a:prstGeom>
            <a:noFill/>
          </p:spPr>
          <p:txBody>
            <a:bodyPr wrap="none" rtlCol="0">
              <a:spAutoFit/>
            </a:bodyPr>
            <a:lstStyle/>
            <a:p>
              <a:r>
                <a:rPr lang="en-US" sz="2000" b="1" dirty="0">
                  <a:solidFill>
                    <a:srgbClr val="0070C0"/>
                  </a:solidFill>
                  <a:latin typeface="Arial Narrow" panose="020B0604020202020204" pitchFamily="34" charset="0"/>
                  <a:cs typeface="Arial Narrow" panose="020B0604020202020204" pitchFamily="34" charset="0"/>
                </a:rPr>
                <a:t>=G6-AIR=</a:t>
              </a:r>
            </a:p>
          </p:txBody>
        </p:sp>
      </p:grpSp>
    </p:spTree>
    <p:extLst>
      <p:ext uri="{BB962C8B-B14F-4D97-AF65-F5344CB8AC3E}">
        <p14:creationId xmlns:p14="http://schemas.microsoft.com/office/powerpoint/2010/main" val="665219316"/>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Placeholder 31" descr="hand clapping">
            <a:extLst>
              <a:ext uri="{FF2B5EF4-FFF2-40B4-BE49-F238E27FC236}">
                <a16:creationId xmlns:a16="http://schemas.microsoft.com/office/drawing/2014/main" id="{AAB6EE12-FEF8-FB41-A909-0DA61D7725C7}"/>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p:pic>
      <p:sp>
        <p:nvSpPr>
          <p:cNvPr id="14" name="Title 13">
            <a:extLst>
              <a:ext uri="{FF2B5EF4-FFF2-40B4-BE49-F238E27FC236}">
                <a16:creationId xmlns:a16="http://schemas.microsoft.com/office/drawing/2014/main" id="{6C38D7A9-9299-4108-BB08-026F4B9CAE7B}"/>
              </a:ext>
            </a:extLst>
          </p:cNvPr>
          <p:cNvSpPr>
            <a:spLocks noGrp="1"/>
          </p:cNvSpPr>
          <p:nvPr>
            <p:ph type="ctrTitle"/>
          </p:nvPr>
        </p:nvSpPr>
        <p:spPr>
          <a:xfrm>
            <a:off x="7843838" y="2798354"/>
            <a:ext cx="4348162" cy="1216434"/>
          </a:xfrm>
        </p:spPr>
        <p:txBody>
          <a:bodyPr/>
          <a:lstStyle/>
          <a:p>
            <a:r>
              <a:rPr lang="en-US" dirty="0"/>
              <a:t>Thank  You</a:t>
            </a:r>
          </a:p>
        </p:txBody>
      </p:sp>
      <p:sp>
        <p:nvSpPr>
          <p:cNvPr id="12" name="Slide Number Placeholder 11">
            <a:extLst>
              <a:ext uri="{FF2B5EF4-FFF2-40B4-BE49-F238E27FC236}">
                <a16:creationId xmlns:a16="http://schemas.microsoft.com/office/drawing/2014/main" id="{91814EC9-246A-4C6E-941E-5774FE72F08E}"/>
              </a:ext>
            </a:extLst>
          </p:cNvPr>
          <p:cNvSpPr>
            <a:spLocks noGrp="1"/>
          </p:cNvSpPr>
          <p:nvPr>
            <p:ph type="sldNum" sz="quarter" idx="20"/>
          </p:nvPr>
        </p:nvSpPr>
        <p:spPr>
          <a:solidFill>
            <a:schemeClr val="tx1">
              <a:lumMod val="95000"/>
              <a:lumOff val="5000"/>
            </a:schemeClr>
          </a:solidFill>
        </p:spPr>
        <p:txBody>
          <a:bodyPr/>
          <a:lstStyle/>
          <a:p>
            <a:fld id="{19B51A1E-902D-48AF-9020-955120F399B6}" type="slidenum">
              <a:rPr lang="en-US" smtClean="0"/>
              <a:pPr/>
              <a:t>8</a:t>
            </a:fld>
            <a:endParaRPr lang="en-US" dirty="0"/>
          </a:p>
        </p:txBody>
      </p:sp>
      <p:grpSp>
        <p:nvGrpSpPr>
          <p:cNvPr id="21" name="Group 20">
            <a:extLst>
              <a:ext uri="{FF2B5EF4-FFF2-40B4-BE49-F238E27FC236}">
                <a16:creationId xmlns:a16="http://schemas.microsoft.com/office/drawing/2014/main" id="{A8A6C600-A711-BA45-83F0-A5C09AA918F9}"/>
              </a:ext>
            </a:extLst>
          </p:cNvPr>
          <p:cNvGrpSpPr/>
          <p:nvPr/>
        </p:nvGrpSpPr>
        <p:grpSpPr>
          <a:xfrm>
            <a:off x="9786938" y="6389411"/>
            <a:ext cx="1973062" cy="413940"/>
            <a:chOff x="9786938" y="6389411"/>
            <a:chExt cx="1973062" cy="413940"/>
          </a:xfrm>
        </p:grpSpPr>
        <p:sp>
          <p:nvSpPr>
            <p:cNvPr id="22" name="Rectangle 21">
              <a:extLst>
                <a:ext uri="{FF2B5EF4-FFF2-40B4-BE49-F238E27FC236}">
                  <a16:creationId xmlns:a16="http://schemas.microsoft.com/office/drawing/2014/main" id="{93A744F7-44E5-8C43-8025-52B1BF1177CC}"/>
                </a:ext>
              </a:extLst>
            </p:cNvPr>
            <p:cNvSpPr/>
            <p:nvPr/>
          </p:nvSpPr>
          <p:spPr>
            <a:xfrm>
              <a:off x="9786938" y="6389411"/>
              <a:ext cx="1973062" cy="413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2FD0FE23-F517-A34D-BD75-7E1D2B0661B6}"/>
                </a:ext>
              </a:extLst>
            </p:cNvPr>
            <p:cNvSpPr txBox="1"/>
            <p:nvPr/>
          </p:nvSpPr>
          <p:spPr>
            <a:xfrm>
              <a:off x="10199614" y="6403241"/>
              <a:ext cx="1144865" cy="400110"/>
            </a:xfrm>
            <a:prstGeom prst="rect">
              <a:avLst/>
            </a:prstGeom>
            <a:noFill/>
          </p:spPr>
          <p:txBody>
            <a:bodyPr wrap="none" rtlCol="0">
              <a:spAutoFit/>
            </a:bodyPr>
            <a:lstStyle/>
            <a:p>
              <a:r>
                <a:rPr lang="en-US" sz="2000" b="1" dirty="0">
                  <a:solidFill>
                    <a:srgbClr val="0070C0"/>
                  </a:solidFill>
                  <a:latin typeface="Arial Narrow" panose="020B0604020202020204" pitchFamily="34" charset="0"/>
                  <a:cs typeface="Arial Narrow" panose="020B0604020202020204" pitchFamily="34" charset="0"/>
                </a:rPr>
                <a:t>=G6-AIR=</a:t>
              </a:r>
            </a:p>
          </p:txBody>
        </p:sp>
      </p:grpSp>
      <p:pic>
        <p:nvPicPr>
          <p:cNvPr id="2050" name="Picture 2" descr="Download Free png Features | BARTON - Smart Portfolio HTML Template for  Creative People - DLPNG.com">
            <a:extLst>
              <a:ext uri="{FF2B5EF4-FFF2-40B4-BE49-F238E27FC236}">
                <a16:creationId xmlns:a16="http://schemas.microsoft.com/office/drawing/2014/main" id="{9CA7DF3D-07DC-FA49-8126-27043A5243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0313772">
            <a:off x="2790207" y="2254436"/>
            <a:ext cx="6357683" cy="2370508"/>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Logo, icon&#10;&#10;Description automatically generated">
            <a:extLst>
              <a:ext uri="{FF2B5EF4-FFF2-40B4-BE49-F238E27FC236}">
                <a16:creationId xmlns:a16="http://schemas.microsoft.com/office/drawing/2014/main" id="{BFF07581-978D-074C-BD92-F20D89BA8544}"/>
              </a:ext>
            </a:extLst>
          </p:cNvPr>
          <p:cNvPicPr>
            <a:picLocks noChangeAspect="1"/>
          </p:cNvPicPr>
          <p:nvPr/>
        </p:nvPicPr>
        <p:blipFill>
          <a:blip r:embed="rId5"/>
          <a:stretch>
            <a:fillRect/>
          </a:stretch>
        </p:blipFill>
        <p:spPr>
          <a:xfrm>
            <a:off x="9864703" y="441791"/>
            <a:ext cx="2014583" cy="2014583"/>
          </a:xfrm>
          <a:prstGeom prst="rect">
            <a:avLst/>
          </a:prstGeom>
        </p:spPr>
      </p:pic>
    </p:spTree>
    <p:extLst>
      <p:ext uri="{BB962C8B-B14F-4D97-AF65-F5344CB8AC3E}">
        <p14:creationId xmlns:p14="http://schemas.microsoft.com/office/powerpoint/2010/main" val="4153678306"/>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theme/theme1.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9">
      <a:majorFont>
        <a:latin typeface="Corbel"/>
        <a:ea typeface=""/>
        <a:cs typeface=""/>
      </a:majorFont>
      <a:minorFont>
        <a:latin typeface="Candar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0_Bright business presentation_AAS_v3" id="{57D58BC9-3F05-45D4-81CD-7BA898B4CAAD}" vid="{0F92AA19-00D6-4C71-B13F-219D7994A0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EDB5DD7-8DCC-4069-9EB3-5D09818665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F90D0D0-7C1D-47FF-A2F0-9937AA567A3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B8E15EA0-2F38-456B-B156-038699A5D17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1340</TotalTime>
  <Words>596</Words>
  <Application>Microsoft Macintosh PowerPoint</Application>
  <PresentationFormat>Widescreen</PresentationFormat>
  <Paragraphs>66</Paragraphs>
  <Slides>8</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Algerian</vt:lpstr>
      <vt:lpstr>Arial</vt:lpstr>
      <vt:lpstr>Arial Narrow</vt:lpstr>
      <vt:lpstr>Berlin Sans FB</vt:lpstr>
      <vt:lpstr>Calibri</vt:lpstr>
      <vt:lpstr>Candara</vt:lpstr>
      <vt:lpstr>Corbel</vt:lpstr>
      <vt:lpstr>Times New Roman</vt:lpstr>
      <vt:lpstr>Wingdings</vt:lpstr>
      <vt:lpstr>Office Theme</vt:lpstr>
      <vt:lpstr>Aviation  Accidents Statistics</vt:lpstr>
      <vt:lpstr>PowerPoint Presentation</vt:lpstr>
      <vt:lpstr>PowerPoint Presentation</vt:lpstr>
      <vt:lpstr>PowerPoint Presentation</vt:lpstr>
      <vt:lpstr>PowerPoint Presentation</vt:lpstr>
      <vt:lpstr>PowerPoint Presentation</vt:lpstr>
      <vt:lpstr>Large image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Leadership</dc:title>
  <dc:creator>Atemkuh Joseph</dc:creator>
  <cp:lastModifiedBy>Atemkuh Joseph</cp:lastModifiedBy>
  <cp:revision>43</cp:revision>
  <dcterms:created xsi:type="dcterms:W3CDTF">2020-11-17T18:17:13Z</dcterms:created>
  <dcterms:modified xsi:type="dcterms:W3CDTF">2021-01-30T13:36:54Z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